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60" r:id="rId4"/>
  </p:sldMasterIdLst>
  <p:notesMasterIdLst>
    <p:notesMasterId r:id="rId9"/>
  </p:notesMasterIdLst>
  <p:sldIdLst>
    <p:sldId id="257" r:id="rId5"/>
    <p:sldId id="258" r:id="rId6"/>
    <p:sldId id="259" r:id="rId7"/>
    <p:sldId id="260" r:id="rId8"/>
  </p:sldIdLst>
  <p:sldSz cx="43891200" cy="32918400"/>
  <p:notesSz cx="6858000" cy="9144000"/>
  <p:embeddedFontLst>
    <p:embeddedFont>
      <p:font typeface="Acumin Pro" panose="020B0604020202020204" charset="0"/>
      <p:regular r:id="rId10"/>
      <p:bold r:id="rId11"/>
      <p:italic r:id="rId12"/>
      <p:boldItalic r:id="rId13"/>
    </p:embeddedFont>
    <p:embeddedFont>
      <p:font typeface="Acumin Pro ExtraCondensed" panose="020B0604020202020204" charset="0"/>
      <p:regular r:id="rId14"/>
      <p:bold r:id="rId15"/>
      <p:italic r:id="rId16"/>
      <p:boldItalic r:id="rId17"/>
    </p:embeddedFont>
    <p:embeddedFont>
      <p:font typeface="Acumin Pro SemiCondensed" panose="020B0604020202020204" charset="0"/>
      <p:regular r:id="rId18"/>
      <p:bold r:id="rId19"/>
      <p:italic r:id="rId20"/>
      <p:boldItalic r:id="rId21"/>
    </p:embeddedFont>
    <p:embeddedFont>
      <p:font typeface="United Sans Cd Hv" charset="0"/>
      <p:bold r:id="rId22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3AB55047-97C5-AFFD-F89A-19BAE78FE2E9}" name="Aditya Tiwari" initials="AT" userId="S::tiwari60@purdue.edu::2c51a603-698f-4e45-94ff-ba7873283fd8" providerId="AD"/>
  <p188:author id="{89924BAD-D9F0-24BF-70DB-14727691053B}" name="Sylvia Park" initials="SP" userId="S::park1200@purdue.edu::a75e8faf-2c77-4f07-a9cf-fd250483f41c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B6B6B"/>
    <a:srgbClr val="555960"/>
    <a:srgbClr val="CFB991"/>
    <a:srgbClr val="000000"/>
    <a:srgbClr val="55597B"/>
    <a:srgbClr val="CFB98F"/>
    <a:srgbClr val="C4BF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25" d="100"/>
          <a:sy n="25" d="100"/>
        </p:scale>
        <p:origin x="522" y="-5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font" Target="fonts/font12.fntdata"/><Relationship Id="rId7" Type="http://schemas.openxmlformats.org/officeDocument/2006/relationships/slide" Target="slides/slide3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font" Target="fonts/font2.fntdata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font" Target="fonts/font6.fntdata"/><Relationship Id="rId23" Type="http://schemas.openxmlformats.org/officeDocument/2006/relationships/presProps" Target="presProps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4" Type="http://schemas.openxmlformats.org/officeDocument/2006/relationships/slideMaster" Target="slideMasters/slideMaster1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font" Target="fonts/font13.fntdata"/><Relationship Id="rId27" Type="http://schemas.microsoft.com/office/2018/10/relationships/authors" Target="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87F49C-F5C9-1749-AF6D-83A4C269E965}" type="datetimeFigureOut">
              <a:rPr lang="en-US" smtClean="0"/>
              <a:t>7/29/2024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81CBE8-039A-174A-A9E6-A92A92F437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7949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3686861" rtl="0" eaLnBrk="1" latinLnBrk="0" hangingPunct="1">
      <a:defRPr sz="4838" kern="1200">
        <a:solidFill>
          <a:schemeClr val="tx1"/>
        </a:solidFill>
        <a:latin typeface="+mn-lt"/>
        <a:ea typeface="+mn-ea"/>
        <a:cs typeface="+mn-cs"/>
      </a:defRPr>
    </a:lvl1pPr>
    <a:lvl2pPr marL="1843430" algn="l" defTabSz="3686861" rtl="0" eaLnBrk="1" latinLnBrk="0" hangingPunct="1">
      <a:defRPr sz="4838" kern="1200">
        <a:solidFill>
          <a:schemeClr val="tx1"/>
        </a:solidFill>
        <a:latin typeface="+mn-lt"/>
        <a:ea typeface="+mn-ea"/>
        <a:cs typeface="+mn-cs"/>
      </a:defRPr>
    </a:lvl2pPr>
    <a:lvl3pPr marL="3686861" algn="l" defTabSz="3686861" rtl="0" eaLnBrk="1" latinLnBrk="0" hangingPunct="1">
      <a:defRPr sz="4838" kern="1200">
        <a:solidFill>
          <a:schemeClr val="tx1"/>
        </a:solidFill>
        <a:latin typeface="+mn-lt"/>
        <a:ea typeface="+mn-ea"/>
        <a:cs typeface="+mn-cs"/>
      </a:defRPr>
    </a:lvl3pPr>
    <a:lvl4pPr marL="5530291" algn="l" defTabSz="3686861" rtl="0" eaLnBrk="1" latinLnBrk="0" hangingPunct="1">
      <a:defRPr sz="4838" kern="1200">
        <a:solidFill>
          <a:schemeClr val="tx1"/>
        </a:solidFill>
        <a:latin typeface="+mn-lt"/>
        <a:ea typeface="+mn-ea"/>
        <a:cs typeface="+mn-cs"/>
      </a:defRPr>
    </a:lvl4pPr>
    <a:lvl5pPr marL="7373722" algn="l" defTabSz="3686861" rtl="0" eaLnBrk="1" latinLnBrk="0" hangingPunct="1">
      <a:defRPr sz="4838" kern="1200">
        <a:solidFill>
          <a:schemeClr val="tx1"/>
        </a:solidFill>
        <a:latin typeface="+mn-lt"/>
        <a:ea typeface="+mn-ea"/>
        <a:cs typeface="+mn-cs"/>
      </a:defRPr>
    </a:lvl5pPr>
    <a:lvl6pPr marL="9217152" algn="l" defTabSz="3686861" rtl="0" eaLnBrk="1" latinLnBrk="0" hangingPunct="1">
      <a:defRPr sz="4838" kern="1200">
        <a:solidFill>
          <a:schemeClr val="tx1"/>
        </a:solidFill>
        <a:latin typeface="+mn-lt"/>
        <a:ea typeface="+mn-ea"/>
        <a:cs typeface="+mn-cs"/>
      </a:defRPr>
    </a:lvl6pPr>
    <a:lvl7pPr marL="11060582" algn="l" defTabSz="3686861" rtl="0" eaLnBrk="1" latinLnBrk="0" hangingPunct="1">
      <a:defRPr sz="4838" kern="1200">
        <a:solidFill>
          <a:schemeClr val="tx1"/>
        </a:solidFill>
        <a:latin typeface="+mn-lt"/>
        <a:ea typeface="+mn-ea"/>
        <a:cs typeface="+mn-cs"/>
      </a:defRPr>
    </a:lvl7pPr>
    <a:lvl8pPr marL="12904013" algn="l" defTabSz="3686861" rtl="0" eaLnBrk="1" latinLnBrk="0" hangingPunct="1">
      <a:defRPr sz="4838" kern="1200">
        <a:solidFill>
          <a:schemeClr val="tx1"/>
        </a:solidFill>
        <a:latin typeface="+mn-lt"/>
        <a:ea typeface="+mn-ea"/>
        <a:cs typeface="+mn-cs"/>
      </a:defRPr>
    </a:lvl8pPr>
    <a:lvl9pPr marL="14747443" algn="l" defTabSz="3686861" rtl="0" eaLnBrk="1" latinLnBrk="0" hangingPunct="1">
      <a:defRPr sz="4838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81CBE8-039A-174A-A9E6-A92A92F4379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6267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81CBE8-039A-174A-A9E6-A92A92F4379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9399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91840" y="5387342"/>
            <a:ext cx="37307520" cy="11460480"/>
          </a:xfrm>
          <a:prstGeom prst="rect">
            <a:avLst/>
          </a:prstGeom>
        </p:spPr>
        <p:txBody>
          <a:bodyPr anchor="b"/>
          <a:lstStyle>
            <a:lvl1pPr algn="ctr">
              <a:defRPr sz="28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86400" y="17289782"/>
            <a:ext cx="32918400" cy="794765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1520"/>
            </a:lvl1pPr>
            <a:lvl2pPr marL="2194560" indent="0" algn="ctr">
              <a:buNone/>
              <a:defRPr sz="9600"/>
            </a:lvl2pPr>
            <a:lvl3pPr marL="4389120" indent="0" algn="ctr">
              <a:buNone/>
              <a:defRPr sz="8640"/>
            </a:lvl3pPr>
            <a:lvl4pPr marL="6583680" indent="0" algn="ctr">
              <a:buNone/>
              <a:defRPr sz="7680"/>
            </a:lvl4pPr>
            <a:lvl5pPr marL="8778240" indent="0" algn="ctr">
              <a:buNone/>
              <a:defRPr sz="7680"/>
            </a:lvl5pPr>
            <a:lvl6pPr marL="10972800" indent="0" algn="ctr">
              <a:buNone/>
              <a:defRPr sz="7680"/>
            </a:lvl6pPr>
            <a:lvl7pPr marL="13167360" indent="0" algn="ctr">
              <a:buNone/>
              <a:defRPr sz="7680"/>
            </a:lvl7pPr>
            <a:lvl8pPr marL="15361920" indent="0" algn="ctr">
              <a:buNone/>
              <a:defRPr sz="7680"/>
            </a:lvl8pPr>
            <a:lvl9pPr marL="17556480" indent="0" algn="ctr">
              <a:buNone/>
              <a:defRPr sz="768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017520" y="30510487"/>
            <a:ext cx="9875520" cy="1752600"/>
          </a:xfrm>
          <a:prstGeom prst="rect">
            <a:avLst/>
          </a:prstGeom>
        </p:spPr>
        <p:txBody>
          <a:bodyPr/>
          <a:lstStyle/>
          <a:p>
            <a:fld id="{1C2D6190-29C6-A344-BB39-169BA9016BD6}" type="datetimeFigureOut">
              <a:rPr lang="en-US" smtClean="0"/>
              <a:t>7/29/2024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538960" y="30510487"/>
            <a:ext cx="14813280" cy="1752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0998160" y="30510487"/>
            <a:ext cx="9875520" cy="1752600"/>
          </a:xfrm>
          <a:prstGeom prst="rect">
            <a:avLst/>
          </a:prstGeom>
        </p:spPr>
        <p:txBody>
          <a:bodyPr/>
          <a:lstStyle/>
          <a:p>
            <a:fld id="{18C4379C-0CD7-AB4F-9D5D-17B17ECF3F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5590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0" y="1752607"/>
            <a:ext cx="37856160" cy="636270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17520" y="8763000"/>
            <a:ext cx="37856160" cy="2088642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017520" y="30510487"/>
            <a:ext cx="9875520" cy="1752600"/>
          </a:xfrm>
          <a:prstGeom prst="rect">
            <a:avLst/>
          </a:prstGeom>
        </p:spPr>
        <p:txBody>
          <a:bodyPr/>
          <a:lstStyle/>
          <a:p>
            <a:fld id="{1C2D6190-29C6-A344-BB39-169BA9016BD6}" type="datetimeFigureOut">
              <a:rPr lang="en-US" smtClean="0"/>
              <a:t>7/29/2024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538960" y="30510487"/>
            <a:ext cx="14813280" cy="1752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0998160" y="30510487"/>
            <a:ext cx="9875520" cy="1752600"/>
          </a:xfrm>
          <a:prstGeom prst="rect">
            <a:avLst/>
          </a:prstGeom>
        </p:spPr>
        <p:txBody>
          <a:bodyPr/>
          <a:lstStyle/>
          <a:p>
            <a:fld id="{18C4379C-0CD7-AB4F-9D5D-17B17ECF3F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302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1409642" y="1752600"/>
            <a:ext cx="9464040" cy="27896822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17522" y="1752600"/>
            <a:ext cx="27843480" cy="2789682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017520" y="30510487"/>
            <a:ext cx="9875520" cy="1752600"/>
          </a:xfrm>
          <a:prstGeom prst="rect">
            <a:avLst/>
          </a:prstGeom>
        </p:spPr>
        <p:txBody>
          <a:bodyPr/>
          <a:lstStyle/>
          <a:p>
            <a:fld id="{1C2D6190-29C6-A344-BB39-169BA9016BD6}" type="datetimeFigureOut">
              <a:rPr lang="en-US" smtClean="0"/>
              <a:t>7/29/2024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538960" y="30510487"/>
            <a:ext cx="14813280" cy="1752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0998160" y="30510487"/>
            <a:ext cx="9875520" cy="1752600"/>
          </a:xfrm>
          <a:prstGeom prst="rect">
            <a:avLst/>
          </a:prstGeom>
        </p:spPr>
        <p:txBody>
          <a:bodyPr/>
          <a:lstStyle/>
          <a:p>
            <a:fld id="{18C4379C-0CD7-AB4F-9D5D-17B17ECF3F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9640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0" y="1752607"/>
            <a:ext cx="37856160" cy="636270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17520" y="8763000"/>
            <a:ext cx="37856160" cy="2088642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017520" y="30510487"/>
            <a:ext cx="9875520" cy="1752600"/>
          </a:xfrm>
          <a:prstGeom prst="rect">
            <a:avLst/>
          </a:prstGeom>
        </p:spPr>
        <p:txBody>
          <a:bodyPr/>
          <a:lstStyle/>
          <a:p>
            <a:fld id="{1C2D6190-29C6-A344-BB39-169BA9016BD6}" type="datetimeFigureOut">
              <a:rPr lang="en-US" smtClean="0"/>
              <a:t>7/29/2024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538960" y="30510487"/>
            <a:ext cx="14813280" cy="1752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0998160" y="30510487"/>
            <a:ext cx="9875520" cy="1752600"/>
          </a:xfrm>
          <a:prstGeom prst="rect">
            <a:avLst/>
          </a:prstGeom>
        </p:spPr>
        <p:txBody>
          <a:bodyPr/>
          <a:lstStyle/>
          <a:p>
            <a:fld id="{18C4379C-0CD7-AB4F-9D5D-17B17ECF3F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8805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94662" y="8206749"/>
            <a:ext cx="37856160" cy="13693138"/>
          </a:xfrm>
          <a:prstGeom prst="rect">
            <a:avLst/>
          </a:prstGeom>
        </p:spPr>
        <p:txBody>
          <a:bodyPr anchor="b"/>
          <a:lstStyle>
            <a:lvl1pPr>
              <a:defRPr sz="28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94662" y="22029429"/>
            <a:ext cx="37856160" cy="720089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1520">
                <a:solidFill>
                  <a:schemeClr val="tx1"/>
                </a:solidFill>
              </a:defRPr>
            </a:lvl1pPr>
            <a:lvl2pPr marL="2194560" indent="0">
              <a:buNone/>
              <a:defRPr sz="9600">
                <a:solidFill>
                  <a:schemeClr val="tx1">
                    <a:tint val="75000"/>
                  </a:schemeClr>
                </a:solidFill>
              </a:defRPr>
            </a:lvl2pPr>
            <a:lvl3pPr marL="4389120" indent="0">
              <a:buNone/>
              <a:defRPr sz="8640">
                <a:solidFill>
                  <a:schemeClr val="tx1">
                    <a:tint val="75000"/>
                  </a:schemeClr>
                </a:solidFill>
              </a:defRPr>
            </a:lvl3pPr>
            <a:lvl4pPr marL="658368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4pPr>
            <a:lvl5pPr marL="877824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5pPr>
            <a:lvl6pPr marL="1097280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6pPr>
            <a:lvl7pPr marL="1316736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7pPr>
            <a:lvl8pPr marL="1536192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8pPr>
            <a:lvl9pPr marL="1755648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017520" y="30510487"/>
            <a:ext cx="9875520" cy="1752600"/>
          </a:xfrm>
          <a:prstGeom prst="rect">
            <a:avLst/>
          </a:prstGeom>
        </p:spPr>
        <p:txBody>
          <a:bodyPr/>
          <a:lstStyle/>
          <a:p>
            <a:fld id="{1C2D6190-29C6-A344-BB39-169BA9016BD6}" type="datetimeFigureOut">
              <a:rPr lang="en-US" smtClean="0"/>
              <a:t>7/29/2024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538960" y="30510487"/>
            <a:ext cx="14813280" cy="1752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0998160" y="30510487"/>
            <a:ext cx="9875520" cy="1752600"/>
          </a:xfrm>
          <a:prstGeom prst="rect">
            <a:avLst/>
          </a:prstGeom>
        </p:spPr>
        <p:txBody>
          <a:bodyPr/>
          <a:lstStyle/>
          <a:p>
            <a:fld id="{18C4379C-0CD7-AB4F-9D5D-17B17ECF3F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2334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0" y="1752607"/>
            <a:ext cx="37856160" cy="636270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17520" y="8763000"/>
            <a:ext cx="18653760" cy="2088642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219920" y="8763000"/>
            <a:ext cx="18653760" cy="2088642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017520" y="30510487"/>
            <a:ext cx="9875520" cy="1752600"/>
          </a:xfrm>
          <a:prstGeom prst="rect">
            <a:avLst/>
          </a:prstGeom>
        </p:spPr>
        <p:txBody>
          <a:bodyPr/>
          <a:lstStyle/>
          <a:p>
            <a:fld id="{1C2D6190-29C6-A344-BB39-169BA9016BD6}" type="datetimeFigureOut">
              <a:rPr lang="en-US" smtClean="0"/>
              <a:t>7/29/2024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538960" y="30510487"/>
            <a:ext cx="14813280" cy="1752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30998160" y="30510487"/>
            <a:ext cx="9875520" cy="1752600"/>
          </a:xfrm>
          <a:prstGeom prst="rect">
            <a:avLst/>
          </a:prstGeom>
        </p:spPr>
        <p:txBody>
          <a:bodyPr/>
          <a:lstStyle/>
          <a:p>
            <a:fld id="{18C4379C-0CD7-AB4F-9D5D-17B17ECF3F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1530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237" y="1752607"/>
            <a:ext cx="37856160" cy="636270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23242" y="8069582"/>
            <a:ext cx="18568032" cy="395477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152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40" b="1"/>
            </a:lvl3pPr>
            <a:lvl4pPr marL="6583680" indent="0">
              <a:buNone/>
              <a:defRPr sz="7680" b="1"/>
            </a:lvl4pPr>
            <a:lvl5pPr marL="8778240" indent="0">
              <a:buNone/>
              <a:defRPr sz="7680" b="1"/>
            </a:lvl5pPr>
            <a:lvl6pPr marL="10972800" indent="0">
              <a:buNone/>
              <a:defRPr sz="7680" b="1"/>
            </a:lvl6pPr>
            <a:lvl7pPr marL="13167360" indent="0">
              <a:buNone/>
              <a:defRPr sz="7680" b="1"/>
            </a:lvl7pPr>
            <a:lvl8pPr marL="15361920" indent="0">
              <a:buNone/>
              <a:defRPr sz="7680" b="1"/>
            </a:lvl8pPr>
            <a:lvl9pPr marL="17556480" indent="0">
              <a:buNone/>
              <a:defRPr sz="76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23242" y="12024360"/>
            <a:ext cx="18568032" cy="1768602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2219922" y="8069582"/>
            <a:ext cx="18659477" cy="395477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152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40" b="1"/>
            </a:lvl3pPr>
            <a:lvl4pPr marL="6583680" indent="0">
              <a:buNone/>
              <a:defRPr sz="7680" b="1"/>
            </a:lvl4pPr>
            <a:lvl5pPr marL="8778240" indent="0">
              <a:buNone/>
              <a:defRPr sz="7680" b="1"/>
            </a:lvl5pPr>
            <a:lvl6pPr marL="10972800" indent="0">
              <a:buNone/>
              <a:defRPr sz="7680" b="1"/>
            </a:lvl6pPr>
            <a:lvl7pPr marL="13167360" indent="0">
              <a:buNone/>
              <a:defRPr sz="7680" b="1"/>
            </a:lvl7pPr>
            <a:lvl8pPr marL="15361920" indent="0">
              <a:buNone/>
              <a:defRPr sz="7680" b="1"/>
            </a:lvl8pPr>
            <a:lvl9pPr marL="17556480" indent="0">
              <a:buNone/>
              <a:defRPr sz="76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2219922" y="12024360"/>
            <a:ext cx="18659477" cy="1768602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3017520" y="30510487"/>
            <a:ext cx="9875520" cy="1752600"/>
          </a:xfrm>
          <a:prstGeom prst="rect">
            <a:avLst/>
          </a:prstGeom>
        </p:spPr>
        <p:txBody>
          <a:bodyPr/>
          <a:lstStyle/>
          <a:p>
            <a:fld id="{1C2D6190-29C6-A344-BB39-169BA9016BD6}" type="datetimeFigureOut">
              <a:rPr lang="en-US" smtClean="0"/>
              <a:t>7/29/2024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4538960" y="30510487"/>
            <a:ext cx="14813280" cy="1752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30998160" y="30510487"/>
            <a:ext cx="9875520" cy="1752600"/>
          </a:xfrm>
          <a:prstGeom prst="rect">
            <a:avLst/>
          </a:prstGeom>
        </p:spPr>
        <p:txBody>
          <a:bodyPr/>
          <a:lstStyle/>
          <a:p>
            <a:fld id="{18C4379C-0CD7-AB4F-9D5D-17B17ECF3F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1005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0" y="1752607"/>
            <a:ext cx="37856160" cy="636270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017520" y="30510487"/>
            <a:ext cx="9875520" cy="1752600"/>
          </a:xfrm>
          <a:prstGeom prst="rect">
            <a:avLst/>
          </a:prstGeom>
        </p:spPr>
        <p:txBody>
          <a:bodyPr/>
          <a:lstStyle/>
          <a:p>
            <a:fld id="{1C2D6190-29C6-A344-BB39-169BA9016BD6}" type="datetimeFigureOut">
              <a:rPr lang="en-US" smtClean="0"/>
              <a:t>7/29/2024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4538960" y="30510487"/>
            <a:ext cx="14813280" cy="1752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30998160" y="30510487"/>
            <a:ext cx="9875520" cy="1752600"/>
          </a:xfrm>
          <a:prstGeom prst="rect">
            <a:avLst/>
          </a:prstGeom>
        </p:spPr>
        <p:txBody>
          <a:bodyPr/>
          <a:lstStyle/>
          <a:p>
            <a:fld id="{18C4379C-0CD7-AB4F-9D5D-17B17ECF3F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6403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3017520" y="30510487"/>
            <a:ext cx="9875520" cy="1752600"/>
          </a:xfrm>
          <a:prstGeom prst="rect">
            <a:avLst/>
          </a:prstGeom>
        </p:spPr>
        <p:txBody>
          <a:bodyPr/>
          <a:lstStyle/>
          <a:p>
            <a:fld id="{1C2D6190-29C6-A344-BB39-169BA9016BD6}" type="datetimeFigureOut">
              <a:rPr lang="en-US" smtClean="0"/>
              <a:t>7/29/2024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4538960" y="30510487"/>
            <a:ext cx="14813280" cy="1752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30998160" y="30510487"/>
            <a:ext cx="9875520" cy="1752600"/>
          </a:xfrm>
          <a:prstGeom prst="rect">
            <a:avLst/>
          </a:prstGeom>
        </p:spPr>
        <p:txBody>
          <a:bodyPr/>
          <a:lstStyle/>
          <a:p>
            <a:fld id="{18C4379C-0CD7-AB4F-9D5D-17B17ECF3F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4160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237" y="2194560"/>
            <a:ext cx="14156054" cy="7680960"/>
          </a:xfrm>
          <a:prstGeom prst="rect">
            <a:avLst/>
          </a:prstGeom>
        </p:spPr>
        <p:txBody>
          <a:bodyPr anchor="b"/>
          <a:lstStyle>
            <a:lvl1pPr>
              <a:defRPr sz="1536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659477" y="4739647"/>
            <a:ext cx="22219920" cy="23393400"/>
          </a:xfrm>
          <a:prstGeom prst="rect">
            <a:avLst/>
          </a:prstGeom>
        </p:spPr>
        <p:txBody>
          <a:bodyPr/>
          <a:lstStyle>
            <a:lvl1pPr>
              <a:defRPr sz="15360"/>
            </a:lvl1pPr>
            <a:lvl2pPr>
              <a:defRPr sz="13440"/>
            </a:lvl2pPr>
            <a:lvl3pPr>
              <a:defRPr sz="11520"/>
            </a:lvl3pPr>
            <a:lvl4pPr>
              <a:defRPr sz="9600"/>
            </a:lvl4pPr>
            <a:lvl5pPr>
              <a:defRPr sz="9600"/>
            </a:lvl5pPr>
            <a:lvl6pPr>
              <a:defRPr sz="9600"/>
            </a:lvl6pPr>
            <a:lvl7pPr>
              <a:defRPr sz="9600"/>
            </a:lvl7pPr>
            <a:lvl8pPr>
              <a:defRPr sz="9600"/>
            </a:lvl8pPr>
            <a:lvl9pPr>
              <a:defRPr sz="9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23237" y="9875520"/>
            <a:ext cx="14156054" cy="182956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7680"/>
            </a:lvl1pPr>
            <a:lvl2pPr marL="2194560" indent="0">
              <a:buNone/>
              <a:defRPr sz="6720"/>
            </a:lvl2pPr>
            <a:lvl3pPr marL="4389120" indent="0">
              <a:buNone/>
              <a:defRPr sz="5760"/>
            </a:lvl3pPr>
            <a:lvl4pPr marL="6583680" indent="0">
              <a:buNone/>
              <a:defRPr sz="4800"/>
            </a:lvl4pPr>
            <a:lvl5pPr marL="8778240" indent="0">
              <a:buNone/>
              <a:defRPr sz="4800"/>
            </a:lvl5pPr>
            <a:lvl6pPr marL="10972800" indent="0">
              <a:buNone/>
              <a:defRPr sz="4800"/>
            </a:lvl6pPr>
            <a:lvl7pPr marL="13167360" indent="0">
              <a:buNone/>
              <a:defRPr sz="4800"/>
            </a:lvl7pPr>
            <a:lvl8pPr marL="15361920" indent="0">
              <a:buNone/>
              <a:defRPr sz="4800"/>
            </a:lvl8pPr>
            <a:lvl9pPr marL="17556480" indent="0">
              <a:buNone/>
              <a:defRPr sz="4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017520" y="30510487"/>
            <a:ext cx="9875520" cy="1752600"/>
          </a:xfrm>
          <a:prstGeom prst="rect">
            <a:avLst/>
          </a:prstGeom>
        </p:spPr>
        <p:txBody>
          <a:bodyPr/>
          <a:lstStyle/>
          <a:p>
            <a:fld id="{1C2D6190-29C6-A344-BB39-169BA9016BD6}" type="datetimeFigureOut">
              <a:rPr lang="en-US" smtClean="0"/>
              <a:t>7/29/2024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538960" y="30510487"/>
            <a:ext cx="14813280" cy="1752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30998160" y="30510487"/>
            <a:ext cx="9875520" cy="1752600"/>
          </a:xfrm>
          <a:prstGeom prst="rect">
            <a:avLst/>
          </a:prstGeom>
        </p:spPr>
        <p:txBody>
          <a:bodyPr/>
          <a:lstStyle/>
          <a:p>
            <a:fld id="{18C4379C-0CD7-AB4F-9D5D-17B17ECF3F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8956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237" y="2194560"/>
            <a:ext cx="14156054" cy="7680960"/>
          </a:xfrm>
          <a:prstGeom prst="rect">
            <a:avLst/>
          </a:prstGeom>
        </p:spPr>
        <p:txBody>
          <a:bodyPr anchor="b"/>
          <a:lstStyle>
            <a:lvl1pPr>
              <a:defRPr sz="1536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8659477" y="4739647"/>
            <a:ext cx="22219920" cy="23393400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15360"/>
            </a:lvl1pPr>
            <a:lvl2pPr marL="2194560" indent="0">
              <a:buNone/>
              <a:defRPr sz="13440"/>
            </a:lvl2pPr>
            <a:lvl3pPr marL="4389120" indent="0">
              <a:buNone/>
              <a:defRPr sz="11520"/>
            </a:lvl3pPr>
            <a:lvl4pPr marL="6583680" indent="0">
              <a:buNone/>
              <a:defRPr sz="9600"/>
            </a:lvl4pPr>
            <a:lvl5pPr marL="8778240" indent="0">
              <a:buNone/>
              <a:defRPr sz="9600"/>
            </a:lvl5pPr>
            <a:lvl6pPr marL="10972800" indent="0">
              <a:buNone/>
              <a:defRPr sz="9600"/>
            </a:lvl6pPr>
            <a:lvl7pPr marL="13167360" indent="0">
              <a:buNone/>
              <a:defRPr sz="9600"/>
            </a:lvl7pPr>
            <a:lvl8pPr marL="15361920" indent="0">
              <a:buNone/>
              <a:defRPr sz="9600"/>
            </a:lvl8pPr>
            <a:lvl9pPr marL="17556480" indent="0">
              <a:buNone/>
              <a:defRPr sz="9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23237" y="9875520"/>
            <a:ext cx="14156054" cy="182956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7680"/>
            </a:lvl1pPr>
            <a:lvl2pPr marL="2194560" indent="0">
              <a:buNone/>
              <a:defRPr sz="6720"/>
            </a:lvl2pPr>
            <a:lvl3pPr marL="4389120" indent="0">
              <a:buNone/>
              <a:defRPr sz="5760"/>
            </a:lvl3pPr>
            <a:lvl4pPr marL="6583680" indent="0">
              <a:buNone/>
              <a:defRPr sz="4800"/>
            </a:lvl4pPr>
            <a:lvl5pPr marL="8778240" indent="0">
              <a:buNone/>
              <a:defRPr sz="4800"/>
            </a:lvl5pPr>
            <a:lvl6pPr marL="10972800" indent="0">
              <a:buNone/>
              <a:defRPr sz="4800"/>
            </a:lvl6pPr>
            <a:lvl7pPr marL="13167360" indent="0">
              <a:buNone/>
              <a:defRPr sz="4800"/>
            </a:lvl7pPr>
            <a:lvl8pPr marL="15361920" indent="0">
              <a:buNone/>
              <a:defRPr sz="4800"/>
            </a:lvl8pPr>
            <a:lvl9pPr marL="17556480" indent="0">
              <a:buNone/>
              <a:defRPr sz="4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017520" y="30510487"/>
            <a:ext cx="9875520" cy="1752600"/>
          </a:xfrm>
          <a:prstGeom prst="rect">
            <a:avLst/>
          </a:prstGeom>
        </p:spPr>
        <p:txBody>
          <a:bodyPr/>
          <a:lstStyle/>
          <a:p>
            <a:fld id="{1C2D6190-29C6-A344-BB39-169BA9016BD6}" type="datetimeFigureOut">
              <a:rPr lang="en-US" smtClean="0"/>
              <a:t>7/29/2024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538960" y="30510487"/>
            <a:ext cx="14813280" cy="1752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30998160" y="30510487"/>
            <a:ext cx="9875520" cy="1752600"/>
          </a:xfrm>
          <a:prstGeom prst="rect">
            <a:avLst/>
          </a:prstGeom>
        </p:spPr>
        <p:txBody>
          <a:bodyPr/>
          <a:lstStyle/>
          <a:p>
            <a:fld id="{18C4379C-0CD7-AB4F-9D5D-17B17ECF3F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28473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679915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4389120" rtl="0" eaLnBrk="1" latinLnBrk="0" hangingPunct="1">
        <a:lnSpc>
          <a:spcPct val="90000"/>
        </a:lnSpc>
        <a:spcBef>
          <a:spcPct val="0"/>
        </a:spcBef>
        <a:buNone/>
        <a:defRPr sz="211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97280" indent="-1097280" algn="l" defTabSz="4389120" rtl="0" eaLnBrk="1" latinLnBrk="0" hangingPunct="1">
        <a:lnSpc>
          <a:spcPct val="90000"/>
        </a:lnSpc>
        <a:spcBef>
          <a:spcPts val="4800"/>
        </a:spcBef>
        <a:buFont typeface="Arial" panose="020B0604020202020204" pitchFamily="34" charset="0"/>
        <a:buChar char="•"/>
        <a:defRPr sz="13440" kern="1200">
          <a:solidFill>
            <a:schemeClr val="tx1"/>
          </a:solidFill>
          <a:latin typeface="+mn-lt"/>
          <a:ea typeface="+mn-ea"/>
          <a:cs typeface="+mn-cs"/>
        </a:defRPr>
      </a:lvl1pPr>
      <a:lvl2pPr marL="329184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1152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3pPr>
      <a:lvl4pPr marL="768096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4pPr>
      <a:lvl5pPr marL="987552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6pPr>
      <a:lvl7pPr marL="1426464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7pPr>
      <a:lvl8pPr marL="1645920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8pPr>
      <a:lvl9pPr marL="1865376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1pPr>
      <a:lvl2pPr marL="219456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2pPr>
      <a:lvl3pPr marL="438912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3pPr>
      <a:lvl4pPr marL="658368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4pPr>
      <a:lvl5pPr marL="877824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6pPr>
      <a:lvl7pPr marL="1316736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7pPr>
      <a:lvl8pPr marL="1536192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8pPr>
      <a:lvl9pPr marL="1755648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emf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B21473E-394A-27E9-26B2-1FC8D45C3E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884"/>
            <a:ext cx="43891200" cy="4470398"/>
          </a:xfrm>
          <a:prstGeom prst="rect">
            <a:avLst/>
          </a:prstGeom>
        </p:spPr>
      </p:pic>
      <p:sp>
        <p:nvSpPr>
          <p:cNvPr id="53" name="AutoShape 4">
            <a:extLst>
              <a:ext uri="{FF2B5EF4-FFF2-40B4-BE49-F238E27FC236}">
                <a16:creationId xmlns:a16="http://schemas.microsoft.com/office/drawing/2014/main" id="{F49D5DAC-89A8-48A0-9C30-A2134D3A886C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1046163" y="29701712"/>
            <a:ext cx="42022712" cy="256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B642739-C84D-DEAB-6476-ABA161E76C91}"/>
              </a:ext>
            </a:extLst>
          </p:cNvPr>
          <p:cNvSpPr/>
          <p:nvPr/>
        </p:nvSpPr>
        <p:spPr>
          <a:xfrm>
            <a:off x="631371" y="5051165"/>
            <a:ext cx="10585269" cy="18602338"/>
          </a:xfrm>
          <a:prstGeom prst="rect">
            <a:avLst/>
          </a:prstGeom>
          <a:solidFill>
            <a:srgbClr val="C4BFC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4BFC0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4C15CE5-85D2-96A9-15B3-C1E173E454D7}"/>
              </a:ext>
            </a:extLst>
          </p:cNvPr>
          <p:cNvSpPr/>
          <p:nvPr/>
        </p:nvSpPr>
        <p:spPr>
          <a:xfrm>
            <a:off x="1443644" y="24561807"/>
            <a:ext cx="9692640" cy="4950778"/>
          </a:xfrm>
          <a:prstGeom prst="rect">
            <a:avLst/>
          </a:prstGeom>
          <a:noFill/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05C2241-0FED-3D37-B195-CE38D8899296}"/>
              </a:ext>
            </a:extLst>
          </p:cNvPr>
          <p:cNvSpPr txBox="1"/>
          <p:nvPr/>
        </p:nvSpPr>
        <p:spPr>
          <a:xfrm>
            <a:off x="1698438" y="4931322"/>
            <a:ext cx="7832035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500" b="1" i="1" spc="20" dirty="0">
                <a:latin typeface="Acumin Pro ExtraCondensed" panose="020B0508020202020204" pitchFamily="34" charset="77"/>
              </a:rPr>
              <a:t>ABSTRACT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F970AFB-0B49-B074-16B7-72DA9A1A5FC8}"/>
              </a:ext>
            </a:extLst>
          </p:cNvPr>
          <p:cNvSpPr txBox="1"/>
          <p:nvPr/>
        </p:nvSpPr>
        <p:spPr>
          <a:xfrm>
            <a:off x="1526517" y="24774604"/>
            <a:ext cx="7832035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800" b="1" i="1" spc="100" dirty="0">
                <a:solidFill>
                  <a:srgbClr val="CFB98F"/>
                </a:solidFill>
                <a:latin typeface="Acumin Pro ExtraCondensed" panose="020B0508020202020204" pitchFamily="34" charset="77"/>
              </a:rPr>
              <a:t>PRESENTER BIO INFORMATION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0A01C89-5C31-FF93-E1E1-6B7083540CE9}"/>
              </a:ext>
            </a:extLst>
          </p:cNvPr>
          <p:cNvSpPr txBox="1"/>
          <p:nvPr/>
        </p:nvSpPr>
        <p:spPr>
          <a:xfrm>
            <a:off x="878115" y="6239208"/>
            <a:ext cx="10348069" cy="170200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3600" dirty="0">
                <a:latin typeface="Acumin Pro" panose="020B0504020202020204" pitchFamily="34" charset="77"/>
              </a:rPr>
              <a:t>Forest health monitoring is vital for management, but traditional methods for determining tree stress are under are time-consuming and logistically challenging. One alternative is hyperspectral data , which can rely information about plant physiochemical status non-destructively. </a:t>
            </a:r>
          </a:p>
          <a:p>
            <a:pPr>
              <a:spcAft>
                <a:spcPts val="1200"/>
              </a:spcAft>
            </a:pPr>
            <a:r>
              <a:rPr lang="en-US" sz="3600" dirty="0">
                <a:latin typeface="Acumin Pro" panose="020B0504020202020204" pitchFamily="34" charset="77"/>
              </a:rPr>
              <a:t>One-year-old black walnut (</a:t>
            </a:r>
            <a:r>
              <a:rPr lang="en-US" sz="3600" i="1" dirty="0">
                <a:latin typeface="Acumin Pro" panose="020B0504020202020204" pitchFamily="34" charset="77"/>
              </a:rPr>
              <a:t>Juglans nigra </a:t>
            </a:r>
            <a:r>
              <a:rPr lang="en-US" sz="3600" dirty="0">
                <a:latin typeface="Acumin Pro" panose="020B0504020202020204" pitchFamily="34" charset="77"/>
              </a:rPr>
              <a:t>L.) and northern red oak (</a:t>
            </a:r>
            <a:r>
              <a:rPr lang="en-US" sz="3600" i="1" dirty="0">
                <a:latin typeface="Acumin Pro" panose="020B0504020202020204" pitchFamily="34" charset="77"/>
              </a:rPr>
              <a:t>Quercus rubra </a:t>
            </a:r>
            <a:r>
              <a:rPr lang="en-US" sz="3600" dirty="0">
                <a:latin typeface="Acumin Pro" panose="020B0504020202020204" pitchFamily="34" charset="77"/>
              </a:rPr>
              <a:t>L.) were exposed to biotic and abiotic stress events, including pathogens, water stress, nutrient deficiency, and salt deposition. Hyperspectral measurements spanning 350−2500 nm were collected on leaf tissue in coordination with plant physiochemical parameters related with photosynthesis, water relations, and biochemical compounds. A convolutional neural network was trained on these data to determine anomalous spectral data under the different stress conditions. A second neural network was trained on physiochemical traits data derived from the hyperspectral data to classify individual stresses. Meta-analysis of this neural network was used to develop associations between traits and stresses. </a:t>
            </a:r>
          </a:p>
          <a:p>
            <a:pPr>
              <a:spcAft>
                <a:spcPts val="1200"/>
              </a:spcAft>
            </a:pPr>
            <a:r>
              <a:rPr lang="en-US" sz="3600" dirty="0">
                <a:latin typeface="Acumin Pro" panose="020B0504020202020204" pitchFamily="34" charset="77"/>
              </a:rPr>
              <a:t>Spectral data separated from control and stressed trees, identifying anomalous data associated with stress, and spectrally-estimated trait data were able to identify individual stress conditions with high accuracy. Individual traits important to classification were biologically related with tree stress conditions.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B3E8706D-32EC-1478-78DD-8C5D03CC126B}"/>
              </a:ext>
            </a:extLst>
          </p:cNvPr>
          <p:cNvGrpSpPr/>
          <p:nvPr/>
        </p:nvGrpSpPr>
        <p:grpSpPr>
          <a:xfrm>
            <a:off x="1463040" y="30424630"/>
            <a:ext cx="41381997" cy="2087563"/>
            <a:chOff x="1463040" y="29899562"/>
            <a:chExt cx="41381997" cy="2087563"/>
          </a:xfrm>
        </p:grpSpPr>
        <p:sp>
          <p:nvSpPr>
            <p:cNvPr id="54" name="Freeform 6">
              <a:extLst>
                <a:ext uri="{FF2B5EF4-FFF2-40B4-BE49-F238E27FC236}">
                  <a16:creationId xmlns:a16="http://schemas.microsoft.com/office/drawing/2014/main" id="{638604CA-877D-4992-A349-3DB08768AD60}"/>
                </a:ext>
              </a:extLst>
            </p:cNvPr>
            <p:cNvSpPr>
              <a:spLocks/>
            </p:cNvSpPr>
            <p:nvPr/>
          </p:nvSpPr>
          <p:spPr bwMode="auto">
            <a:xfrm>
              <a:off x="1463040" y="29899562"/>
              <a:ext cx="41381997" cy="2087563"/>
            </a:xfrm>
            <a:custGeom>
              <a:avLst/>
              <a:gdLst>
                <a:gd name="T0" fmla="*/ 0 w 43178"/>
                <a:gd name="T1" fmla="*/ 1920 h 1920"/>
                <a:gd name="T2" fmla="*/ 0 w 43178"/>
                <a:gd name="T3" fmla="*/ 1920 h 1920"/>
                <a:gd name="T4" fmla="*/ 43178 w 43178"/>
                <a:gd name="T5" fmla="*/ 1920 h 1920"/>
                <a:gd name="T6" fmla="*/ 43178 w 43178"/>
                <a:gd name="T7" fmla="*/ 0 h 1920"/>
                <a:gd name="T8" fmla="*/ 0 w 43178"/>
                <a:gd name="T9" fmla="*/ 0 h 1920"/>
                <a:gd name="T10" fmla="*/ 0 w 43178"/>
                <a:gd name="T11" fmla="*/ 1920 h 19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178" h="1920">
                  <a:moveTo>
                    <a:pt x="0" y="1920"/>
                  </a:moveTo>
                  <a:lnTo>
                    <a:pt x="0" y="1920"/>
                  </a:lnTo>
                  <a:lnTo>
                    <a:pt x="43178" y="1920"/>
                  </a:lnTo>
                  <a:lnTo>
                    <a:pt x="43178" y="0"/>
                  </a:lnTo>
                  <a:lnTo>
                    <a:pt x="0" y="0"/>
                  </a:lnTo>
                  <a:lnTo>
                    <a:pt x="0" y="1920"/>
                  </a:lnTo>
                  <a:close/>
                </a:path>
              </a:pathLst>
            </a:custGeom>
            <a:solidFill>
              <a:srgbClr val="555960">
                <a:alpha val="92157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ED972F1-4811-4859-FFD3-24D071129FDA}"/>
                </a:ext>
              </a:extLst>
            </p:cNvPr>
            <p:cNvSpPr txBox="1"/>
            <p:nvPr/>
          </p:nvSpPr>
          <p:spPr>
            <a:xfrm>
              <a:off x="21674594" y="30231202"/>
              <a:ext cx="18661147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>
                  <a:effectLst/>
                  <a:latin typeface="Acumin Pro SemiCondensed" panose="020B0506020202020204" pitchFamily="34" charset="77"/>
                </a:defRPr>
              </a:lvl1pPr>
            </a:lstStyle>
            <a:p>
              <a:pPr algn="l" rtl="0" fontAlgn="base"/>
              <a:r>
                <a:rPr lang="en-US" sz="3200" dirty="0">
                  <a:solidFill>
                    <a:schemeClr val="bg1"/>
                  </a:solidFill>
                </a:rPr>
                <a:t>Acknowledgement</a:t>
              </a:r>
              <a:r>
                <a:rPr lang="en-US" sz="1800" b="1" i="0" u="none" strike="noStrike" dirty="0">
                  <a:solidFill>
                    <a:srgbClr val="FFFFFF"/>
                  </a:solidFill>
                  <a:effectLst/>
                  <a:latin typeface="Acumin Pro SemiCondensed" panose="020B0604020202020204" charset="0"/>
                </a:rPr>
                <a:t> </a:t>
              </a:r>
              <a:r>
                <a:rPr lang="en-US" sz="3200" dirty="0">
                  <a:solidFill>
                    <a:schemeClr val="bg1"/>
                  </a:solidFill>
                </a:rPr>
                <a:t>of funding support: ​</a:t>
              </a:r>
            </a:p>
            <a:p>
              <a:pPr algn="l" rtl="0" fontAlgn="base"/>
              <a:r>
                <a:rPr lang="en-US" sz="3200" dirty="0">
                  <a:solidFill>
                    <a:schemeClr val="bg1"/>
                  </a:solidFill>
                </a:rPr>
                <a:t> PERSEUS grant #2023-68012-38992, USDA NIFA; Purdue University Institute for Digital Forestry ; and the Hardwood Tree Improvement and Regeneration Center. 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105FBD87-21D2-89EB-A3A6-87D1A04B88A0}"/>
              </a:ext>
            </a:extLst>
          </p:cNvPr>
          <p:cNvSpPr txBox="1"/>
          <p:nvPr/>
        </p:nvSpPr>
        <p:spPr>
          <a:xfrm>
            <a:off x="7426342" y="1572232"/>
            <a:ext cx="24705002" cy="132343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r"/>
            <a:r>
              <a:rPr lang="en-US" sz="8000" b="1">
                <a:latin typeface="United Sans Cd Hv"/>
              </a:rPr>
              <a:t>Predicting Tree Stresses With Hyperspectral Reflectance Spectroscopy</a:t>
            </a:r>
            <a:endParaRPr lang="en-US" sz="8000">
              <a:ea typeface="Calibri"/>
              <a:cs typeface="Calibri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313F50A-70BF-FEAD-3A27-C562554634A7}"/>
              </a:ext>
            </a:extLst>
          </p:cNvPr>
          <p:cNvSpPr txBox="1"/>
          <p:nvPr/>
        </p:nvSpPr>
        <p:spPr>
          <a:xfrm>
            <a:off x="1777830" y="25773989"/>
            <a:ext cx="5220613" cy="1862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4200"/>
              </a:lnSpc>
              <a:spcAft>
                <a:spcPts val="600"/>
              </a:spcAft>
            </a:pPr>
            <a:r>
              <a:rPr lang="en-US" sz="3500" b="1" dirty="0">
                <a:latin typeface="Acumin Pro" panose="020B0504020202020204" pitchFamily="34" charset="77"/>
              </a:rPr>
              <a:t>Aditya Tiwari</a:t>
            </a:r>
          </a:p>
          <a:p>
            <a:pPr marL="457200" indent="-457200">
              <a:lnSpc>
                <a:spcPts val="42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500" dirty="0">
                <a:latin typeface="Acumin Pro" panose="020B0504020202020204" pitchFamily="34" charset="77"/>
              </a:rPr>
              <a:t>CS Undergrad</a:t>
            </a:r>
          </a:p>
          <a:p>
            <a:pPr marL="457200" indent="-457200">
              <a:lnSpc>
                <a:spcPts val="42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500" dirty="0">
                <a:latin typeface="Acumin Pro" panose="020B0504020202020204" pitchFamily="34" charset="77"/>
              </a:rPr>
              <a:t>tiwari60@purdue.edu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1C8AD6E-330A-C29E-391E-B62808F429DC}"/>
              </a:ext>
            </a:extLst>
          </p:cNvPr>
          <p:cNvSpPr txBox="1"/>
          <p:nvPr/>
        </p:nvSpPr>
        <p:spPr>
          <a:xfrm>
            <a:off x="6891550" y="25603370"/>
            <a:ext cx="437071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000" i="1">
                <a:solidFill>
                  <a:schemeClr val="bg1"/>
                </a:solidFill>
                <a:latin typeface="Acumin Pro SemiCondensed" panose="020B0506020202020204" pitchFamily="34" charset="77"/>
              </a:rPr>
              <a:t>Presenter photo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D853C4C-17B1-42E1-4E58-EDB1A36922F2}"/>
              </a:ext>
            </a:extLst>
          </p:cNvPr>
          <p:cNvSpPr txBox="1"/>
          <p:nvPr/>
        </p:nvSpPr>
        <p:spPr>
          <a:xfrm>
            <a:off x="14368741" y="439537"/>
            <a:ext cx="17762603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7500" b="1">
                <a:solidFill>
                  <a:schemeClr val="bg1"/>
                </a:solidFill>
                <a:effectLst/>
                <a:latin typeface="United Sans Cd Hv" pitchFamily="2" charset="77"/>
              </a:rPr>
              <a:t>INSTITUTE FOR DIGITAL FORESTRY</a:t>
            </a:r>
            <a:endParaRPr lang="en-US" sz="7500">
              <a:solidFill>
                <a:schemeClr val="bg1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929FA9F-1CAC-4438-8524-9C0F856A539B}"/>
              </a:ext>
            </a:extLst>
          </p:cNvPr>
          <p:cNvSpPr txBox="1"/>
          <p:nvPr/>
        </p:nvSpPr>
        <p:spPr>
          <a:xfrm>
            <a:off x="14368741" y="3139194"/>
            <a:ext cx="17762603" cy="109260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en-US" sz="6500" b="1">
                <a:solidFill>
                  <a:schemeClr val="bg1"/>
                </a:solidFill>
                <a:effectLst/>
                <a:latin typeface="United Sans Cd Hv"/>
              </a:rPr>
              <a:t>Aditya Tiwari</a:t>
            </a:r>
            <a:r>
              <a:rPr lang="en-US" sz="6500" b="1">
                <a:solidFill>
                  <a:schemeClr val="bg1"/>
                </a:solidFill>
                <a:latin typeface="United Sans Cd Hv"/>
              </a:rPr>
              <a:t>, Sylvia Park, John Couture</a:t>
            </a:r>
            <a:endParaRPr lang="en-US" sz="6500">
              <a:solidFill>
                <a:schemeClr val="bg1"/>
              </a:solidFill>
              <a:latin typeface="Calibri"/>
              <a:cs typeface="Calibri"/>
            </a:endParaRP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51FBEBBE-E223-4577-B853-5A01E1B57F3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518442" y="27119904"/>
            <a:ext cx="1610507" cy="1920511"/>
          </a:xfrm>
          <a:prstGeom prst="rect">
            <a:avLst/>
          </a:prstGeom>
          <a:noFill/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C91266D3-B991-4472-9DCD-FB100E485802}"/>
              </a:ext>
            </a:extLst>
          </p:cNvPr>
          <p:cNvGrpSpPr/>
          <p:nvPr/>
        </p:nvGrpSpPr>
        <p:grpSpPr>
          <a:xfrm>
            <a:off x="11695741" y="4951079"/>
            <a:ext cx="9886531" cy="10102380"/>
            <a:chOff x="11766885" y="5041114"/>
            <a:chExt cx="9886531" cy="10102380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CE9B8A0B-7E83-B5BC-36E8-38509A866820}"/>
                </a:ext>
              </a:extLst>
            </p:cNvPr>
            <p:cNvSpPr txBox="1"/>
            <p:nvPr/>
          </p:nvSpPr>
          <p:spPr>
            <a:xfrm>
              <a:off x="11893163" y="5041114"/>
              <a:ext cx="7832035" cy="13542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200" b="1" i="1">
                  <a:latin typeface="Acumin Pro ExtraCondensed" panose="020B0508020202020204" pitchFamily="34" charset="77"/>
                </a:rPr>
                <a:t>Background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5F07D5D-D4B9-A639-1DE6-83F24B374FB9}"/>
                </a:ext>
              </a:extLst>
            </p:cNvPr>
            <p:cNvSpPr txBox="1"/>
            <p:nvPr/>
          </p:nvSpPr>
          <p:spPr>
            <a:xfrm>
              <a:off x="11766885" y="6469132"/>
              <a:ext cx="9886531" cy="867436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marL="457200" indent="-457200">
                <a:lnSpc>
                  <a:spcPts val="4200"/>
                </a:lnSpc>
                <a:buSzPct val="140000"/>
                <a:buFont typeface="Arial" panose="020B0604020202020204" pitchFamily="34" charset="0"/>
                <a:buChar char="•"/>
              </a:pPr>
              <a:r>
                <a:rPr lang="en-US" sz="3200" dirty="0">
                  <a:latin typeface="Acumin Pro SemiCondensed" panose="020B0506020202020204" pitchFamily="34" charset="77"/>
                </a:rPr>
                <a:t>Monitoring of forest health is vital for effective management, but traditional methods are time-consuming and logistically challenging.</a:t>
              </a:r>
            </a:p>
            <a:p>
              <a:pPr marL="457200" indent="-457200">
                <a:lnSpc>
                  <a:spcPts val="4200"/>
                </a:lnSpc>
                <a:buSzPct val="140000"/>
                <a:buFont typeface="Arial" panose="020B0604020202020204" pitchFamily="34" charset="0"/>
                <a:buChar char="•"/>
              </a:pPr>
              <a:r>
                <a:rPr lang="en-US" sz="3200" dirty="0">
                  <a:latin typeface="Acumin Pro SemiCondensed" panose="020B0506020202020204" pitchFamily="34" charset="77"/>
                </a:rPr>
                <a:t>While hyperspectral data has been used to increase the efficiency of differentiating stressed plants from healthy ones, the development and testing of algorithms for stress-specific decision-making using spectrally predicted plant traits, and improving their accuracy, remain largely unexplored.</a:t>
              </a:r>
            </a:p>
            <a:p>
              <a:pPr marL="457200" indent="-457200">
                <a:lnSpc>
                  <a:spcPts val="4200"/>
                </a:lnSpc>
                <a:buSzPct val="140000"/>
                <a:buFont typeface="Arial" panose="020B0604020202020204" pitchFamily="34" charset="0"/>
                <a:buChar char="•"/>
              </a:pPr>
              <a:r>
                <a:rPr lang="en-US" sz="3200" dirty="0">
                  <a:latin typeface="Acumin Pro SemiCondensed" panose="020B0506020202020204" pitchFamily="34" charset="77"/>
                </a:rPr>
                <a:t>Utilizing machine learning, particularly in predictive modeling and classification, can help extrapolate hyperspectral data to monitor and predict future forest conditions, thereby aiding in proactive forest management.</a:t>
              </a:r>
            </a:p>
            <a:p>
              <a:pPr marL="457200" indent="-457200">
                <a:lnSpc>
                  <a:spcPts val="4200"/>
                </a:lnSpc>
                <a:buSzPct val="140000"/>
                <a:buFont typeface="Arial" panose="020B0604020202020204" pitchFamily="34" charset="0"/>
                <a:buChar char="•"/>
              </a:pPr>
              <a:endParaRPr lang="en-US" sz="3200" dirty="0">
                <a:latin typeface="Acumin Pro SemiCondensed" panose="020B0506020202020204" pitchFamily="34" charset="77"/>
              </a:endParaRPr>
            </a:p>
            <a:p>
              <a:pPr marL="457200" indent="-457200">
                <a:lnSpc>
                  <a:spcPts val="4200"/>
                </a:lnSpc>
                <a:buSzPct val="140000"/>
                <a:buFont typeface="Arial" panose="020B0604020202020204" pitchFamily="34" charset="0"/>
                <a:buChar char="•"/>
              </a:pPr>
              <a:endParaRPr lang="en-US" sz="3200" dirty="0">
                <a:latin typeface="Acumin Pro SemiCondensed" panose="020B0506020202020204" pitchFamily="34" charset="77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647D43A-56B5-6294-BC83-056F0D01F12C}"/>
              </a:ext>
            </a:extLst>
          </p:cNvPr>
          <p:cNvGrpSpPr/>
          <p:nvPr/>
        </p:nvGrpSpPr>
        <p:grpSpPr>
          <a:xfrm>
            <a:off x="21945600" y="4951079"/>
            <a:ext cx="9886531" cy="6791399"/>
            <a:chOff x="22365976" y="5018890"/>
            <a:chExt cx="9886531" cy="6791399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7995B24-8EEB-B1FD-729F-263417CDA4FC}"/>
                </a:ext>
              </a:extLst>
            </p:cNvPr>
            <p:cNvSpPr txBox="1"/>
            <p:nvPr/>
          </p:nvSpPr>
          <p:spPr>
            <a:xfrm>
              <a:off x="22404068" y="5018890"/>
              <a:ext cx="7832035" cy="13542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200" b="1" i="1">
                  <a:latin typeface="Acumin Pro ExtraCondensed" panose="020B0508020202020204" pitchFamily="34" charset="77"/>
                </a:rPr>
                <a:t>Data Analysis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262CA58-CF20-9FC6-7203-4FB3F7096480}"/>
                </a:ext>
              </a:extLst>
            </p:cNvPr>
            <p:cNvSpPr txBox="1"/>
            <p:nvPr/>
          </p:nvSpPr>
          <p:spPr>
            <a:xfrm>
              <a:off x="22365976" y="6367581"/>
              <a:ext cx="9886531" cy="544270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marL="457200" indent="-457200">
                <a:lnSpc>
                  <a:spcPts val="4200"/>
                </a:lnSpc>
                <a:buSzPct val="140000"/>
                <a:buFont typeface="Arial" panose="020B0604020202020204" pitchFamily="34" charset="0"/>
                <a:buChar char="•"/>
              </a:pPr>
              <a:r>
                <a:rPr lang="en-US" sz="3200" dirty="0">
                  <a:latin typeface="Acumin Pro SemiCondensed" panose="020B0506020202020204" pitchFamily="34" charset="77"/>
                </a:rPr>
                <a:t>A CNN was trained on the spectral data to predict whether the sample was stressed or not</a:t>
              </a:r>
            </a:p>
            <a:p>
              <a:pPr marL="457200" indent="-457200">
                <a:lnSpc>
                  <a:spcPts val="4200"/>
                </a:lnSpc>
                <a:buSzPct val="140000"/>
                <a:buFont typeface="Arial" panose="020B0604020202020204" pitchFamily="34" charset="0"/>
                <a:buChar char="•"/>
              </a:pPr>
              <a:r>
                <a:rPr lang="en-US" sz="3200" dirty="0">
                  <a:latin typeface="Acumin Pro SemiCondensed" panose="020B0506020202020204" pitchFamily="34" charset="77"/>
                </a:rPr>
                <a:t>A linear NN was trained on the traits data to predict what individual stresses were present.</a:t>
              </a:r>
            </a:p>
            <a:p>
              <a:pPr marL="457200" indent="-457200">
                <a:lnSpc>
                  <a:spcPts val="4200"/>
                </a:lnSpc>
                <a:buSzPct val="140000"/>
                <a:buFont typeface="Arial" panose="020B0604020202020204" pitchFamily="34" charset="0"/>
                <a:buChar char="•"/>
              </a:pPr>
              <a:r>
                <a:rPr lang="en-US" sz="3200" dirty="0">
                  <a:latin typeface="Acumin Pro SemiCondensed" panose="020B0506020202020204" pitchFamily="34" charset="77"/>
                </a:rPr>
                <a:t>Various meta-analyses were performed on the traits-based model to determine which traits were most associated with given stressors.</a:t>
              </a:r>
            </a:p>
            <a:p>
              <a:pPr marL="914400" lvl="1" indent="-457200">
                <a:lnSpc>
                  <a:spcPts val="4200"/>
                </a:lnSpc>
                <a:buSzPct val="140000"/>
                <a:buFont typeface="Arial" panose="020B0604020202020204" pitchFamily="34" charset="0"/>
                <a:buChar char="•"/>
              </a:pPr>
              <a:r>
                <a:rPr lang="en-US" sz="3200" dirty="0">
                  <a:latin typeface="Acumin Pro SemiCondensed" panose="020B0506020202020204" pitchFamily="34" charset="77"/>
                </a:rPr>
                <a:t>Layer-wise Relevance Propagation (LRP)</a:t>
              </a:r>
            </a:p>
            <a:p>
              <a:pPr marL="914400" lvl="1" indent="-457200">
                <a:lnSpc>
                  <a:spcPts val="4200"/>
                </a:lnSpc>
                <a:buSzPct val="140000"/>
                <a:buFont typeface="Arial" panose="020B0604020202020204" pitchFamily="34" charset="0"/>
                <a:buChar char="•"/>
              </a:pPr>
              <a:r>
                <a:rPr lang="en-US" sz="3200" dirty="0">
                  <a:latin typeface="Acumin Pro SemiCondensed" panose="020B0506020202020204" pitchFamily="34" charset="77"/>
                </a:rPr>
                <a:t>Sufficient Input Subsets (SIS)</a:t>
              </a:r>
            </a:p>
            <a:p>
              <a:pPr marL="457200" indent="-457200">
                <a:lnSpc>
                  <a:spcPts val="4200"/>
                </a:lnSpc>
                <a:buSzPct val="140000"/>
                <a:buFont typeface="Arial" panose="020B0604020202020204" pitchFamily="34" charset="0"/>
                <a:buChar char="•"/>
              </a:pPr>
              <a:endParaRPr lang="en-US" sz="3200" dirty="0">
                <a:latin typeface="Acumin Pro SemiCondensed" panose="020B0506020202020204" pitchFamily="34" charset="77"/>
              </a:endParaRPr>
            </a:p>
          </p:txBody>
        </p:sp>
      </p:grpSp>
      <p:pic>
        <p:nvPicPr>
          <p:cNvPr id="12" name="Graphic 11">
            <a:extLst>
              <a:ext uri="{FF2B5EF4-FFF2-40B4-BE49-F238E27FC236}">
                <a16:creationId xmlns:a16="http://schemas.microsoft.com/office/drawing/2014/main" id="{9B24E94D-7600-FEDA-C31F-5CAA27041D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2107926" y="21999193"/>
            <a:ext cx="10414609" cy="7697047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0308C74D-114F-94FC-0DF3-D740686E4F22}"/>
              </a:ext>
            </a:extLst>
          </p:cNvPr>
          <p:cNvGrpSpPr/>
          <p:nvPr/>
        </p:nvGrpSpPr>
        <p:grpSpPr>
          <a:xfrm>
            <a:off x="11695741" y="14185463"/>
            <a:ext cx="10348069" cy="3515307"/>
            <a:chOff x="11766885" y="14613618"/>
            <a:chExt cx="10348069" cy="3515307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9EFAF46-80CC-2D2E-F639-EE33763B0CBD}"/>
                </a:ext>
              </a:extLst>
            </p:cNvPr>
            <p:cNvSpPr txBox="1"/>
            <p:nvPr/>
          </p:nvSpPr>
          <p:spPr>
            <a:xfrm>
              <a:off x="11766885" y="14613618"/>
              <a:ext cx="7832035" cy="13542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200" b="1" i="1">
                  <a:latin typeface="Acumin Pro ExtraCondensed" panose="020B0508020202020204" pitchFamily="34" charset="77"/>
                </a:rPr>
                <a:t>Objectives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64FF6E7-3048-4302-80A5-03A1B39B9B7A}"/>
                </a:ext>
              </a:extLst>
            </p:cNvPr>
            <p:cNvSpPr txBox="1"/>
            <p:nvPr/>
          </p:nvSpPr>
          <p:spPr>
            <a:xfrm>
              <a:off x="11766885" y="15917870"/>
              <a:ext cx="10348069" cy="221105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>
                <a:lnSpc>
                  <a:spcPts val="4200"/>
                </a:lnSpc>
                <a:buSzPct val="140000"/>
              </a:pPr>
              <a:r>
                <a:rPr lang="en-US" sz="3200" dirty="0">
                  <a:latin typeface="Acumin Pro SemiCondensed" panose="020B0506020202020204" pitchFamily="34" charset="77"/>
                </a:rPr>
                <a:t>To develop and refine machine learning algorithms capable of identifying and classifying 1) anomalous spectral data  and 2) individual stress factors in trees based on tree functional trait responses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4B91213-E6A8-DC81-88ED-7235A241304A}"/>
              </a:ext>
            </a:extLst>
          </p:cNvPr>
          <p:cNvGrpSpPr/>
          <p:nvPr/>
        </p:nvGrpSpPr>
        <p:grpSpPr>
          <a:xfrm>
            <a:off x="11604347" y="17598417"/>
            <a:ext cx="9886531" cy="6809789"/>
            <a:chOff x="22622217" y="5180457"/>
            <a:chExt cx="9886531" cy="680978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A1299BC-6DCC-AA75-40FC-4FACDBCDB794}"/>
                </a:ext>
              </a:extLst>
            </p:cNvPr>
            <p:cNvSpPr txBox="1"/>
            <p:nvPr/>
          </p:nvSpPr>
          <p:spPr>
            <a:xfrm>
              <a:off x="22622217" y="5180457"/>
              <a:ext cx="7832035" cy="13542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200" b="1" i="1">
                  <a:latin typeface="Acumin Pro ExtraCondensed" panose="020B0508020202020204" pitchFamily="34" charset="77"/>
                </a:rPr>
                <a:t>Data Collection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26BCBE7-2343-276F-9F10-E996E2BD6326}"/>
                </a:ext>
              </a:extLst>
            </p:cNvPr>
            <p:cNvSpPr txBox="1"/>
            <p:nvPr/>
          </p:nvSpPr>
          <p:spPr>
            <a:xfrm>
              <a:off x="22622217" y="6547538"/>
              <a:ext cx="9886531" cy="544270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91440" tIns="45720" rIns="91440" bIns="45720" rtlCol="0" anchor="t">
              <a:spAutoFit/>
            </a:bodyPr>
            <a:lstStyle/>
            <a:p>
              <a:pPr marL="457200" indent="-457200">
                <a:lnSpc>
                  <a:spcPts val="4200"/>
                </a:lnSpc>
                <a:buSzPct val="140000"/>
                <a:buFont typeface="Arial" panose="020B0604020202020204" pitchFamily="34" charset="0"/>
                <a:buChar char="•"/>
              </a:pPr>
              <a:r>
                <a:rPr lang="en-US" sz="3200">
                  <a:latin typeface="Acumin Pro SemiCondensed" panose="020B0506020202020204" pitchFamily="34" charset="77"/>
                </a:rPr>
                <a:t>Black walnut and red oak seedlings were exposed to the combination of abiotic and biotic stressors in a greenhouse.</a:t>
              </a:r>
            </a:p>
            <a:p>
              <a:pPr marL="457200" indent="-457200">
                <a:lnSpc>
                  <a:spcPts val="4200"/>
                </a:lnSpc>
                <a:buSzPct val="140000"/>
                <a:buFont typeface="Arial" panose="020B0604020202020204" pitchFamily="34" charset="0"/>
                <a:buChar char="•"/>
              </a:pPr>
              <a:r>
                <a:rPr lang="en-US" sz="3200">
                  <a:latin typeface="Acumin Pro SemiCondensed" panose="020B0506020202020204" pitchFamily="34" charset="77"/>
                </a:rPr>
                <a:t>Leaf spectral data were collected using Spectra Vista HR 1024i spectroradiometer</a:t>
              </a:r>
            </a:p>
            <a:p>
              <a:pPr marL="457200" indent="-457200">
                <a:lnSpc>
                  <a:spcPts val="4200"/>
                </a:lnSpc>
                <a:buSzPct val="140000"/>
                <a:buFont typeface="Arial" panose="020B0604020202020204" pitchFamily="34" charset="0"/>
                <a:buChar char="•"/>
              </a:pPr>
              <a:r>
                <a:rPr lang="en-US" sz="3200">
                  <a:latin typeface="Acumin Pro SemiCondensed" panose="020B0506020202020204" pitchFamily="34" charset="77"/>
                </a:rPr>
                <a:t>Leaf physiochemical traits data were collected using standard analytical approaches.</a:t>
              </a:r>
            </a:p>
            <a:p>
              <a:pPr marL="457200" indent="-457200">
                <a:lnSpc>
                  <a:spcPts val="4200"/>
                </a:lnSpc>
                <a:buSzPct val="140000"/>
                <a:buFont typeface="Arial" panose="020B0604020202020204" pitchFamily="34" charset="0"/>
                <a:buChar char="•"/>
              </a:pPr>
              <a:r>
                <a:rPr lang="en-US" sz="3200">
                  <a:latin typeface="Acumin Pro SemiCondensed"/>
                </a:rPr>
                <a:t>Leaf trait estimates were obtained by training partial least squares regression models on leaf reflectance spectra and measured leaf traits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0A78236-3461-8D43-0BE1-73E21E6E549D}"/>
              </a:ext>
            </a:extLst>
          </p:cNvPr>
          <p:cNvGrpSpPr/>
          <p:nvPr/>
        </p:nvGrpSpPr>
        <p:grpSpPr>
          <a:xfrm>
            <a:off x="33577223" y="4819922"/>
            <a:ext cx="9886531" cy="17580337"/>
            <a:chOff x="33798441" y="5139845"/>
            <a:chExt cx="9886531" cy="17580337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EBFF846-3995-6B16-BD95-6445948E87FE}"/>
                </a:ext>
              </a:extLst>
            </p:cNvPr>
            <p:cNvSpPr txBox="1"/>
            <p:nvPr/>
          </p:nvSpPr>
          <p:spPr>
            <a:xfrm>
              <a:off x="33798441" y="5139845"/>
              <a:ext cx="7832035" cy="13542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200" b="1" i="1">
                  <a:latin typeface="Acumin Pro ExtraCondensed" panose="020B0508020202020204" pitchFamily="34" charset="77"/>
                </a:rPr>
                <a:t>Results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8FB34DC-8611-4EB2-0A35-14C2E2C85838}"/>
                </a:ext>
              </a:extLst>
            </p:cNvPr>
            <p:cNvSpPr txBox="1"/>
            <p:nvPr/>
          </p:nvSpPr>
          <p:spPr>
            <a:xfrm>
              <a:off x="33798441" y="9198339"/>
              <a:ext cx="9886531" cy="1352184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91440" tIns="45720" rIns="91440" bIns="45720" rtlCol="0" anchor="t">
              <a:spAutoFit/>
            </a:bodyPr>
            <a:lstStyle/>
            <a:p>
              <a:pPr marL="457200" indent="-457200">
                <a:lnSpc>
                  <a:spcPts val="4200"/>
                </a:lnSpc>
                <a:buSzPct val="140000"/>
                <a:buFont typeface="Arial" panose="020B0604020202020204" pitchFamily="34" charset="0"/>
                <a:buChar char="•"/>
              </a:pPr>
              <a:r>
                <a:rPr lang="en-US" sz="3200" dirty="0">
                  <a:latin typeface="Acumin Pro SemiCondensed"/>
                </a:rPr>
                <a:t>No significant correlation was found between any single trait and any stress using point-biserial correlation</a:t>
              </a:r>
            </a:p>
            <a:p>
              <a:pPr marL="457200" indent="-457200">
                <a:lnSpc>
                  <a:spcPts val="4200"/>
                </a:lnSpc>
                <a:buSzPct val="140000"/>
                <a:buFont typeface="Arial" panose="020B0604020202020204" pitchFamily="34" charset="0"/>
                <a:buChar char="•"/>
              </a:pPr>
              <a:r>
                <a:rPr lang="en-US" sz="3200" b="1" dirty="0">
                  <a:latin typeface="Acumin Pro SemiCondensed"/>
                </a:rPr>
                <a:t>LRP</a:t>
              </a:r>
              <a:r>
                <a:rPr lang="en-US" sz="3200" dirty="0">
                  <a:latin typeface="Acumin Pro SemiCondensed"/>
                </a:rPr>
                <a:t> - Selected important traits for classification of individual stress conditions. </a:t>
              </a:r>
            </a:p>
            <a:p>
              <a:pPr marL="914400" lvl="1" indent="-457200">
                <a:lnSpc>
                  <a:spcPts val="4200"/>
                </a:lnSpc>
                <a:buSzPct val="140000"/>
                <a:buFont typeface="Arial" panose="020B0604020202020204" pitchFamily="34" charset="0"/>
                <a:buChar char="•"/>
              </a:pPr>
              <a:r>
                <a:rPr lang="en-US" sz="3200" i="1" u="sng" dirty="0" err="1">
                  <a:latin typeface="Acumin Pro SemiCondensed"/>
                </a:rPr>
                <a:t>Geosmithia</a:t>
              </a:r>
              <a:r>
                <a:rPr lang="en-US" sz="3200" i="1" u="sng" dirty="0">
                  <a:latin typeface="Acumin Pro SemiCondensed"/>
                </a:rPr>
                <a:t> </a:t>
              </a:r>
              <a:r>
                <a:rPr lang="en-US" sz="3200" i="1" u="sng" dirty="0" err="1">
                  <a:latin typeface="Acumin Pro SemiCondensed"/>
                </a:rPr>
                <a:t>morbida</a:t>
              </a:r>
              <a:r>
                <a:rPr lang="en-US" sz="3200" u="sng" dirty="0">
                  <a:latin typeface="Acumin Pro SemiCondensed"/>
                </a:rPr>
                <a:t> infection</a:t>
              </a:r>
              <a:r>
                <a:rPr lang="en-US" sz="3200" dirty="0">
                  <a:latin typeface="Acumin Pro SemiCondensed"/>
                </a:rPr>
                <a:t>: Glucose</a:t>
              </a:r>
            </a:p>
            <a:p>
              <a:pPr marL="914400" lvl="1" indent="-457200">
                <a:lnSpc>
                  <a:spcPts val="4200"/>
                </a:lnSpc>
                <a:buSzPct val="140000"/>
                <a:buFont typeface="Arial" panose="020B0604020202020204" pitchFamily="34" charset="0"/>
                <a:buChar char="•"/>
              </a:pPr>
              <a:r>
                <a:rPr lang="en-US" sz="3200" i="1" u="sng" dirty="0">
                  <a:latin typeface="Acumin Pro SemiCondensed"/>
                </a:rPr>
                <a:t>Fusarium </a:t>
              </a:r>
              <a:r>
                <a:rPr lang="en-US" sz="3200" i="1" u="sng" dirty="0" err="1">
                  <a:latin typeface="Acumin Pro SemiCondensed"/>
                </a:rPr>
                <a:t>solani</a:t>
              </a:r>
              <a:r>
                <a:rPr lang="en-US" sz="3200" u="sng" dirty="0">
                  <a:latin typeface="Acumin Pro SemiCondensed"/>
                </a:rPr>
                <a:t> infection</a:t>
              </a:r>
              <a:r>
                <a:rPr lang="en-US" sz="3200" dirty="0">
                  <a:latin typeface="Acumin Pro SemiCondensed"/>
                  <a:ea typeface="+mn-lt"/>
                  <a:cs typeface="+mn-lt"/>
                </a:rPr>
                <a:t>: N, Gallic acid, PI</a:t>
              </a:r>
              <a:endParaRPr lang="en-US" sz="3200" dirty="0">
                <a:latin typeface="Acumin Pro SemiCondensed"/>
              </a:endParaRPr>
            </a:p>
            <a:p>
              <a:pPr marL="914400" lvl="1" indent="-457200">
                <a:lnSpc>
                  <a:spcPts val="4200"/>
                </a:lnSpc>
                <a:buSzPct val="140000"/>
                <a:buFont typeface="Arial" panose="020B0604020202020204" pitchFamily="34" charset="0"/>
                <a:buChar char="•"/>
              </a:pPr>
              <a:r>
                <a:rPr lang="en-US" sz="3200" u="sng" dirty="0">
                  <a:latin typeface="Acumin Pro SemiCondensed"/>
                </a:rPr>
                <a:t>Drought</a:t>
              </a:r>
              <a:r>
                <a:rPr lang="en-US" sz="3200" dirty="0">
                  <a:latin typeface="Acumin Pro SemiCondensed"/>
                </a:rPr>
                <a:t>: N, Gallic acid, </a:t>
              </a:r>
              <a:r>
                <a:rPr lang="en-US" sz="3200" i="1" dirty="0" err="1">
                  <a:latin typeface="Acumin Pro SemiCondensed"/>
                </a:rPr>
                <a:t>F</a:t>
              </a:r>
              <a:r>
                <a:rPr lang="en-US" sz="3200" baseline="-25000" dirty="0" err="1">
                  <a:latin typeface="Acumin Pro SemiCondensed"/>
                </a:rPr>
                <a:t>v</a:t>
              </a:r>
              <a:r>
                <a:rPr lang="en-US" sz="3200" dirty="0">
                  <a:latin typeface="Acumin Pro SemiCondensed"/>
                </a:rPr>
                <a:t>/</a:t>
              </a:r>
              <a:r>
                <a:rPr lang="en-US" sz="3200" i="1" dirty="0" err="1">
                  <a:latin typeface="Acumin Pro SemiCondensed"/>
                </a:rPr>
                <a:t>F</a:t>
              </a:r>
              <a:r>
                <a:rPr lang="en-US" sz="3200" baseline="-25000" dirty="0" err="1">
                  <a:latin typeface="Acumin Pro SemiCondensed"/>
                </a:rPr>
                <a:t>o</a:t>
              </a:r>
              <a:r>
                <a:rPr lang="en-US" sz="3200" dirty="0">
                  <a:latin typeface="Acumin Pro SemiCondensed"/>
                </a:rPr>
                <a:t>, PI</a:t>
              </a:r>
            </a:p>
            <a:p>
              <a:pPr marL="914400" lvl="1" indent="-457200">
                <a:lnSpc>
                  <a:spcPts val="4200"/>
                </a:lnSpc>
                <a:buSzPct val="140000"/>
                <a:buFont typeface="Arial" panose="020B0604020202020204" pitchFamily="34" charset="0"/>
                <a:buChar char="•"/>
              </a:pPr>
              <a:r>
                <a:rPr lang="en-US" sz="3200" u="sng" dirty="0">
                  <a:latin typeface="Acumin Pro SemiCondensed"/>
                </a:rPr>
                <a:t>Nutrient Deficiency</a:t>
              </a:r>
              <a:r>
                <a:rPr lang="en-US" sz="3200" dirty="0">
                  <a:latin typeface="Acumin Pro SemiCondensed"/>
                </a:rPr>
                <a:t>: </a:t>
              </a:r>
              <a:r>
                <a:rPr lang="en-US" sz="3200" i="1" dirty="0" err="1">
                  <a:latin typeface="Acumin Pro SemiCondensed"/>
                  <a:ea typeface="+mn-lt"/>
                  <a:cs typeface="+mn-lt"/>
                </a:rPr>
                <a:t>F</a:t>
              </a:r>
              <a:r>
                <a:rPr lang="en-US" sz="3200" baseline="-25000" dirty="0" err="1">
                  <a:latin typeface="Acumin Pro SemiCondensed"/>
                  <a:ea typeface="+mn-lt"/>
                  <a:cs typeface="+mn-lt"/>
                </a:rPr>
                <a:t>v</a:t>
              </a:r>
              <a:r>
                <a:rPr lang="en-US" sz="3200" dirty="0">
                  <a:latin typeface="Acumin Pro SemiCondensed"/>
                  <a:ea typeface="+mn-lt"/>
                  <a:cs typeface="+mn-lt"/>
                </a:rPr>
                <a:t>/</a:t>
              </a:r>
              <a:r>
                <a:rPr lang="en-US" sz="3200" i="1" dirty="0" err="1">
                  <a:latin typeface="Acumin Pro SemiCondensed"/>
                  <a:ea typeface="+mn-lt"/>
                  <a:cs typeface="+mn-lt"/>
                </a:rPr>
                <a:t>F</a:t>
              </a:r>
              <a:r>
                <a:rPr lang="en-US" sz="3200" baseline="-25000" dirty="0" err="1">
                  <a:latin typeface="Acumin Pro SemiCondensed"/>
                  <a:ea typeface="+mn-lt"/>
                  <a:cs typeface="+mn-lt"/>
                </a:rPr>
                <a:t>o</a:t>
              </a:r>
              <a:endParaRPr lang="en-US" sz="3200" baseline="-25000" dirty="0">
                <a:latin typeface="Acumin Pro SemiCondensed"/>
                <a:ea typeface="+mn-lt"/>
                <a:cs typeface="+mn-lt"/>
              </a:endParaRPr>
            </a:p>
            <a:p>
              <a:pPr marL="914400" lvl="1" indent="-457200">
                <a:lnSpc>
                  <a:spcPts val="4200"/>
                </a:lnSpc>
                <a:buSzPct val="140000"/>
                <a:buFont typeface="Arial" panose="020B0604020202020204" pitchFamily="34" charset="0"/>
                <a:buChar char="•"/>
              </a:pPr>
              <a:r>
                <a:rPr lang="en-US" sz="3200" u="sng" dirty="0">
                  <a:latin typeface="Acumin Pro SemiCondensed"/>
                </a:rPr>
                <a:t>Salinity</a:t>
              </a:r>
              <a:r>
                <a:rPr lang="en-US" sz="3200" dirty="0">
                  <a:latin typeface="Acumin Pro SemiCondensed"/>
                </a:rPr>
                <a:t>: </a:t>
              </a:r>
              <a:r>
                <a:rPr lang="en-US" sz="3200" i="1" dirty="0" err="1">
                  <a:latin typeface="Acumin Pro SemiCondensed"/>
                </a:rPr>
                <a:t>F</a:t>
              </a:r>
              <a:r>
                <a:rPr lang="en-US" sz="3200" baseline="-25000" dirty="0" err="1">
                  <a:latin typeface="Acumin Pro SemiCondensed"/>
                </a:rPr>
                <a:t>v</a:t>
              </a:r>
              <a:r>
                <a:rPr lang="en-US" sz="3200" dirty="0">
                  <a:latin typeface="Acumin Pro SemiCondensed"/>
                </a:rPr>
                <a:t>/</a:t>
              </a:r>
              <a:r>
                <a:rPr lang="en-US" sz="3200" i="1" dirty="0" err="1">
                  <a:latin typeface="Acumin Pro SemiCondensed"/>
                </a:rPr>
                <a:t>F</a:t>
              </a:r>
              <a:r>
                <a:rPr lang="en-US" sz="3200" baseline="-25000" dirty="0" err="1">
                  <a:latin typeface="Acumin Pro SemiCondensed"/>
                </a:rPr>
                <a:t>o</a:t>
              </a:r>
              <a:r>
                <a:rPr lang="en-US" sz="3200" dirty="0">
                  <a:latin typeface="Acumin Pro SemiCondensed"/>
                </a:rPr>
                <a:t>, </a:t>
              </a:r>
              <a:r>
                <a:rPr lang="en-US" sz="3200" dirty="0" err="1">
                  <a:latin typeface="Acumin Pro SemiCondensed"/>
                </a:rPr>
                <a:t>WUE</a:t>
              </a:r>
              <a:r>
                <a:rPr lang="en-US" sz="3200" baseline="-25000" dirty="0" err="1">
                  <a:latin typeface="Acumin Pro SemiCondensed"/>
                </a:rPr>
                <a:t>in</a:t>
              </a:r>
              <a:r>
                <a:rPr lang="en-US" sz="3200" dirty="0">
                  <a:latin typeface="Acumin Pro SemiCondensed"/>
                </a:rPr>
                <a:t>, Zeaxanthin</a:t>
              </a:r>
            </a:p>
            <a:p>
              <a:pPr marL="457200" indent="-457200">
                <a:lnSpc>
                  <a:spcPts val="4200"/>
                </a:lnSpc>
                <a:buSzPct val="140000"/>
                <a:buFont typeface="Arial" panose="020B0604020202020204" pitchFamily="34" charset="0"/>
                <a:buChar char="•"/>
              </a:pPr>
              <a:r>
                <a:rPr lang="en-US" sz="3200" b="1" dirty="0">
                  <a:latin typeface="Acumin Pro SemiCondensed"/>
                </a:rPr>
                <a:t>SIS</a:t>
              </a:r>
              <a:r>
                <a:rPr lang="en-US" sz="3200" dirty="0">
                  <a:latin typeface="Acumin Pro SemiCondensed"/>
                </a:rPr>
                <a:t> – Retained traits not unimportant for classification of individual stress conditions. </a:t>
              </a:r>
            </a:p>
            <a:p>
              <a:pPr marL="914400" lvl="1" indent="-457200">
                <a:lnSpc>
                  <a:spcPts val="4200"/>
                </a:lnSpc>
                <a:buSzPct val="140000"/>
                <a:buFont typeface="Arial" panose="020B0604020202020204" pitchFamily="34" charset="0"/>
                <a:buChar char="•"/>
              </a:pPr>
              <a:r>
                <a:rPr lang="en-US" sz="3200" i="1" u="sng" dirty="0" err="1">
                  <a:latin typeface="Acumin Pro SemiCondensed"/>
                </a:rPr>
                <a:t>Geosmithia</a:t>
              </a:r>
              <a:r>
                <a:rPr lang="en-US" sz="3200" i="1" u="sng" dirty="0">
                  <a:latin typeface="Acumin Pro SemiCondensed"/>
                </a:rPr>
                <a:t> </a:t>
              </a:r>
              <a:r>
                <a:rPr lang="en-US" sz="3200" i="1" u="sng" dirty="0" err="1">
                  <a:latin typeface="Acumin Pro SemiCondensed"/>
                </a:rPr>
                <a:t>morbida</a:t>
              </a:r>
              <a:r>
                <a:rPr lang="en-US" sz="3200" u="sng" dirty="0">
                  <a:latin typeface="Acumin Pro SemiCondensed"/>
                </a:rPr>
                <a:t> infection</a:t>
              </a:r>
              <a:r>
                <a:rPr lang="en-US" sz="3200" dirty="0">
                  <a:latin typeface="Acumin Pro SemiCondensed"/>
                </a:rPr>
                <a:t>: Sugars, Starch, Ellagic acid, Gallic acid, Rutin, CTs</a:t>
              </a:r>
            </a:p>
            <a:p>
              <a:pPr marL="914400" lvl="1" indent="-457200">
                <a:lnSpc>
                  <a:spcPts val="4200"/>
                </a:lnSpc>
                <a:buSzPct val="140000"/>
                <a:buFont typeface="Arial" panose="020B0604020202020204" pitchFamily="34" charset="0"/>
                <a:buChar char="•"/>
              </a:pPr>
              <a:r>
                <a:rPr lang="en-US" sz="3200" i="1" u="sng" dirty="0">
                  <a:latin typeface="Acumin Pro SemiCondensed"/>
                </a:rPr>
                <a:t>Fusarium </a:t>
              </a:r>
              <a:r>
                <a:rPr lang="en-US" sz="3200" i="1" u="sng" dirty="0" err="1">
                  <a:latin typeface="Acumin Pro SemiCondensed"/>
                </a:rPr>
                <a:t>solani</a:t>
              </a:r>
              <a:r>
                <a:rPr lang="en-US" sz="3200" u="sng" dirty="0">
                  <a:latin typeface="Acumin Pro SemiCondensed"/>
                </a:rPr>
                <a:t> infection</a:t>
              </a:r>
              <a:r>
                <a:rPr lang="en-US" sz="3200" dirty="0">
                  <a:latin typeface="Acumin Pro SemiCondensed"/>
                </a:rPr>
                <a:t>: LWC, </a:t>
              </a:r>
              <a:r>
                <a:rPr lang="en-US" sz="3200" dirty="0" err="1">
                  <a:latin typeface="Acumin Pro SemiCondensed"/>
                </a:rPr>
                <a:t>Chl</a:t>
              </a:r>
              <a:r>
                <a:rPr lang="en-US" sz="3200" dirty="0">
                  <a:latin typeface="Acumin Pro SemiCondensed"/>
                </a:rPr>
                <a:t> a, Sucrose, Sugars, Starch, Ellagic acid, Gallic acid, Rutin, CTs</a:t>
              </a:r>
            </a:p>
            <a:p>
              <a:pPr marL="914400" lvl="1" indent="-457200">
                <a:lnSpc>
                  <a:spcPts val="4200"/>
                </a:lnSpc>
                <a:buSzPct val="140000"/>
                <a:buFont typeface="Arial" panose="020B0604020202020204" pitchFamily="34" charset="0"/>
                <a:buChar char="•"/>
              </a:pPr>
              <a:r>
                <a:rPr lang="en-US" sz="3200" u="sng" dirty="0">
                  <a:latin typeface="Acumin Pro SemiCondensed"/>
                </a:rPr>
                <a:t>Drought</a:t>
              </a:r>
              <a:r>
                <a:rPr lang="en-US" sz="3200" dirty="0">
                  <a:latin typeface="Acumin Pro SemiCondensed"/>
                </a:rPr>
                <a:t>: Water Potential, N, C, Neoxanthin, Violaxanthin, Lutein, Zeaxanthin, </a:t>
              </a:r>
              <a:r>
                <a:rPr lang="en-US" sz="3200" dirty="0" err="1">
                  <a:latin typeface="Acumin Pro SemiCondensed"/>
                </a:rPr>
                <a:t>Chl</a:t>
              </a:r>
              <a:r>
                <a:rPr lang="en-US" sz="3200" dirty="0">
                  <a:latin typeface="Acumin Pro SemiCondensed"/>
                </a:rPr>
                <a:t> b, </a:t>
              </a:r>
              <a:r>
                <a:rPr lang="en-US" sz="3200" dirty="0" err="1">
                  <a:latin typeface="Acumin Pro SemiCondensed"/>
                </a:rPr>
                <a:t>Chl</a:t>
              </a:r>
              <a:r>
                <a:rPr lang="en-US" sz="3200" dirty="0">
                  <a:latin typeface="Acumin Pro SemiCondensed"/>
                </a:rPr>
                <a:t> a, β-carotene, Glucose, Fructose, Sucrose, Sugars, Starch, Ellagic acid, Gallic acid, Rutin, CTs</a:t>
              </a:r>
            </a:p>
            <a:p>
              <a:pPr marL="914400" lvl="1" indent="-457200">
                <a:lnSpc>
                  <a:spcPts val="4200"/>
                </a:lnSpc>
                <a:buSzPct val="140000"/>
                <a:buFont typeface="Arial" panose="020B0604020202020204" pitchFamily="34" charset="0"/>
                <a:buChar char="•"/>
              </a:pPr>
              <a:r>
                <a:rPr lang="en-US" sz="3200" u="sng" dirty="0">
                  <a:latin typeface="Acumin Pro SemiCondensed"/>
                </a:rPr>
                <a:t>Nutrient Deficiency</a:t>
              </a:r>
              <a:r>
                <a:rPr lang="en-US" sz="3200" dirty="0">
                  <a:latin typeface="Acumin Pro SemiCondensed"/>
                </a:rPr>
                <a:t>: Gallic acid</a:t>
              </a:r>
            </a:p>
            <a:p>
              <a:pPr marL="914400" lvl="1" indent="-457200">
                <a:lnSpc>
                  <a:spcPts val="4200"/>
                </a:lnSpc>
                <a:buSzPct val="140000"/>
                <a:buFont typeface="Arial" panose="020B0604020202020204" pitchFamily="34" charset="0"/>
                <a:buChar char="•"/>
              </a:pPr>
              <a:r>
                <a:rPr lang="en-US" sz="3200" u="sng" dirty="0">
                  <a:latin typeface="Acumin Pro SemiCondensed"/>
                </a:rPr>
                <a:t>Salinity</a:t>
              </a:r>
              <a:r>
                <a:rPr lang="en-US" sz="3200" dirty="0">
                  <a:latin typeface="Acumin Pro SemiCondensed"/>
                </a:rPr>
                <a:t>: Violaxanthin, Lutein, Zeaxanthin, </a:t>
              </a:r>
              <a:r>
                <a:rPr lang="en-US" sz="3200" dirty="0" err="1">
                  <a:latin typeface="Acumin Pro SemiCondensed"/>
                </a:rPr>
                <a:t>Chl</a:t>
              </a:r>
              <a:r>
                <a:rPr lang="en-US" sz="3200" dirty="0">
                  <a:latin typeface="Acumin Pro SemiCondensed"/>
                </a:rPr>
                <a:t> b, </a:t>
              </a:r>
              <a:r>
                <a:rPr lang="en-US" sz="3200" dirty="0" err="1">
                  <a:latin typeface="Acumin Pro SemiCondensed"/>
                </a:rPr>
                <a:t>Chl</a:t>
              </a:r>
              <a:r>
                <a:rPr lang="en-US" sz="3200" dirty="0">
                  <a:latin typeface="Acumin Pro SemiCondensed"/>
                </a:rPr>
                <a:t> a, β-carotene, Glucose, Fructose, Sucrose, Sugars, Starch, Ellagic acid, Gallic acid, Rutin, CTs</a:t>
              </a:r>
            </a:p>
            <a:p>
              <a:pPr marL="457200" indent="-457200">
                <a:lnSpc>
                  <a:spcPts val="4200"/>
                </a:lnSpc>
                <a:buSzPct val="140000"/>
                <a:buFont typeface="Arial" panose="020B0604020202020204" pitchFamily="34" charset="0"/>
                <a:buChar char="•"/>
              </a:pPr>
              <a:endParaRPr lang="en-US" sz="3200" dirty="0">
                <a:latin typeface="Acumin Pro SemiCondensed" panose="020B0506020202020204" pitchFamily="34" charset="77"/>
              </a:endParaRPr>
            </a:p>
          </p:txBody>
        </p:sp>
      </p:grp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8352E132-2BC3-44EC-3768-1B59C5FB8A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9815463"/>
              </p:ext>
            </p:extLst>
          </p:nvPr>
        </p:nvGraphicFramePr>
        <p:xfrm>
          <a:off x="33742651" y="6063452"/>
          <a:ext cx="9270434" cy="20855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35217">
                  <a:extLst>
                    <a:ext uri="{9D8B030D-6E8A-4147-A177-3AD203B41FA5}">
                      <a16:colId xmlns:a16="http://schemas.microsoft.com/office/drawing/2014/main" val="1363137485"/>
                    </a:ext>
                  </a:extLst>
                </a:gridCol>
                <a:gridCol w="4635217">
                  <a:extLst>
                    <a:ext uri="{9D8B030D-6E8A-4147-A177-3AD203B41FA5}">
                      <a16:colId xmlns:a16="http://schemas.microsoft.com/office/drawing/2014/main" val="834183073"/>
                    </a:ext>
                  </a:extLst>
                </a:gridCol>
              </a:tblGrid>
              <a:tr h="896864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Spectral Model 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/>
                        <a:t>Traits Model </a:t>
                      </a:r>
                      <a:endParaRPr lang="en-US"/>
                    </a:p>
                    <a:p>
                      <a:pPr lvl="0" algn="ctr">
                        <a:buNone/>
                      </a:pPr>
                      <a:r>
                        <a:rPr lang="en-US" sz="3600"/>
                        <a:t>Accuracy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80682232"/>
                  </a:ext>
                </a:extLst>
              </a:tr>
              <a:tr h="896864">
                <a:tc>
                  <a:txBody>
                    <a:bodyPr/>
                    <a:lstStyle/>
                    <a:p>
                      <a:pPr algn="ctr"/>
                      <a:r>
                        <a:rPr lang="en-US" sz="3600"/>
                        <a:t>99.57%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99.81%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92853648"/>
                  </a:ext>
                </a:extLst>
              </a:tr>
            </a:tbl>
          </a:graphicData>
        </a:graphic>
      </p:graphicFrame>
      <p:grpSp>
        <p:nvGrpSpPr>
          <p:cNvPr id="18" name="Group 17">
            <a:extLst>
              <a:ext uri="{FF2B5EF4-FFF2-40B4-BE49-F238E27FC236}">
                <a16:creationId xmlns:a16="http://schemas.microsoft.com/office/drawing/2014/main" id="{4F13B695-A2ED-BB28-CA36-270C100FC94C}"/>
              </a:ext>
            </a:extLst>
          </p:cNvPr>
          <p:cNvGrpSpPr/>
          <p:nvPr/>
        </p:nvGrpSpPr>
        <p:grpSpPr>
          <a:xfrm>
            <a:off x="33577222" y="23957814"/>
            <a:ext cx="9886531" cy="5738426"/>
            <a:chOff x="33798441" y="22991179"/>
            <a:chExt cx="9886531" cy="5738426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D328218-B2EC-E30F-BFCE-86497B887F55}"/>
                </a:ext>
              </a:extLst>
            </p:cNvPr>
            <p:cNvSpPr txBox="1"/>
            <p:nvPr/>
          </p:nvSpPr>
          <p:spPr>
            <a:xfrm>
              <a:off x="33798441" y="22991179"/>
              <a:ext cx="7832035" cy="13542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200" b="1" i="1" dirty="0">
                  <a:latin typeface="Acumin Pro ExtraCondensed" panose="020B0508020202020204" pitchFamily="34" charset="77"/>
                </a:rPr>
                <a:t>Outcomes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9C0D3A7-BDF5-AFE1-68E2-DAF6CD716AE9}"/>
                </a:ext>
              </a:extLst>
            </p:cNvPr>
            <p:cNvSpPr txBox="1"/>
            <p:nvPr/>
          </p:nvSpPr>
          <p:spPr>
            <a:xfrm>
              <a:off x="33798441" y="24364115"/>
              <a:ext cx="9886531" cy="436549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marL="457200" indent="-457200">
                <a:lnSpc>
                  <a:spcPts val="4200"/>
                </a:lnSpc>
                <a:buSzPct val="140000"/>
                <a:buFont typeface="Arial" panose="020B0604020202020204" pitchFamily="34" charset="0"/>
                <a:buChar char="•"/>
              </a:pPr>
              <a:r>
                <a:rPr lang="en-US" sz="3200" dirty="0">
                  <a:latin typeface="Acumin Pro SemiCondensed" panose="020B0506020202020204" pitchFamily="34" charset="77"/>
                </a:rPr>
                <a:t>Hyperspectral data non-destructively identifies biotic and abiotic stressors by detecting changes in leaf physiochemical properties, providing stress-specific insights into tree responses.</a:t>
              </a:r>
            </a:p>
            <a:p>
              <a:pPr marL="457200" indent="-457200">
                <a:lnSpc>
                  <a:spcPts val="4200"/>
                </a:lnSpc>
                <a:buSzPct val="140000"/>
                <a:buFont typeface="Arial" panose="020B0604020202020204" pitchFamily="34" charset="0"/>
                <a:buChar char="•"/>
              </a:pPr>
              <a:r>
                <a:rPr lang="en-US" sz="3200" dirty="0">
                  <a:latin typeface="Acumin Pro SemiCondensed" panose="020B0506020202020204" pitchFamily="34" charset="77"/>
                </a:rPr>
                <a:t>A layered understanding of stress-specific responses using hyperspectral analysis can improve our ability to monitor forest health, and eventually help guide forest management decisions</a:t>
              </a:r>
            </a:p>
          </p:txBody>
        </p:sp>
      </p:grpSp>
      <p:pic>
        <p:nvPicPr>
          <p:cNvPr id="29" name="Picture 28" descr="A person taking a selfie&#10;&#10;Description automatically generated">
            <a:extLst>
              <a:ext uri="{FF2B5EF4-FFF2-40B4-BE49-F238E27FC236}">
                <a16:creationId xmlns:a16="http://schemas.microsoft.com/office/drawing/2014/main" id="{852F65EB-8D7E-36F4-4050-F958E3177CD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21219"/>
          <a:stretch/>
        </p:blipFill>
        <p:spPr>
          <a:xfrm>
            <a:off x="7231327" y="25603370"/>
            <a:ext cx="3081073" cy="3795012"/>
          </a:xfrm>
          <a:prstGeom prst="rect">
            <a:avLst/>
          </a:prstGeom>
        </p:spPr>
      </p:pic>
      <p:pic>
        <p:nvPicPr>
          <p:cNvPr id="31" name="Picture 30" descr="A screenshot of a game&#10;&#10;Description automatically generated">
            <a:extLst>
              <a:ext uri="{FF2B5EF4-FFF2-40B4-BE49-F238E27FC236}">
                <a16:creationId xmlns:a16="http://schemas.microsoft.com/office/drawing/2014/main" id="{ED1151F2-240D-3271-D8B9-DCA88CD04B6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250043" y="11525101"/>
            <a:ext cx="8614169" cy="10053486"/>
          </a:xfrm>
          <a:prstGeom prst="rect">
            <a:avLst/>
          </a:prstGeom>
        </p:spPr>
      </p:pic>
      <p:grpSp>
        <p:nvGrpSpPr>
          <p:cNvPr id="45" name="Group 44">
            <a:extLst>
              <a:ext uri="{FF2B5EF4-FFF2-40B4-BE49-F238E27FC236}">
                <a16:creationId xmlns:a16="http://schemas.microsoft.com/office/drawing/2014/main" id="{07577CEC-51BA-0DA3-7C82-85003A732DDF}"/>
              </a:ext>
            </a:extLst>
          </p:cNvPr>
          <p:cNvGrpSpPr/>
          <p:nvPr/>
        </p:nvGrpSpPr>
        <p:grpSpPr>
          <a:xfrm>
            <a:off x="11860791" y="24378281"/>
            <a:ext cx="9031004" cy="5806124"/>
            <a:chOff x="12367694" y="23571437"/>
            <a:chExt cx="9031004" cy="5806124"/>
          </a:xfrm>
        </p:grpSpPr>
        <p:pic>
          <p:nvPicPr>
            <p:cNvPr id="35" name="Content Placeholder 3" descr="A collage of images of a person and a plant&#10;&#10;Description automatically generated">
              <a:extLst>
                <a:ext uri="{FF2B5EF4-FFF2-40B4-BE49-F238E27FC236}">
                  <a16:creationId xmlns:a16="http://schemas.microsoft.com/office/drawing/2014/main" id="{FE5FA50D-789D-8938-0612-86D8632DD9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r="69775" b="52400"/>
            <a:stretch/>
          </p:blipFill>
          <p:spPr>
            <a:xfrm>
              <a:off x="12367694" y="24417437"/>
              <a:ext cx="4370995" cy="3994955"/>
            </a:xfrm>
            <a:prstGeom prst="rect">
              <a:avLst/>
            </a:prstGeom>
          </p:spPr>
        </p:pic>
        <p:pic>
          <p:nvPicPr>
            <p:cNvPr id="39" name="Content Placeholder 3" descr="A collage of images of a person and a plant&#10;&#10;Description automatically generated">
              <a:extLst>
                <a:ext uri="{FF2B5EF4-FFF2-40B4-BE49-F238E27FC236}">
                  <a16:creationId xmlns:a16="http://schemas.microsoft.com/office/drawing/2014/main" id="{172919E4-DFF2-D62D-ACA4-F4CC6BFAC4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71897" t="-1819" r="-393" b="52101"/>
            <a:stretch/>
          </p:blipFill>
          <p:spPr>
            <a:xfrm>
              <a:off x="18177987" y="26295724"/>
              <a:ext cx="3220711" cy="3081837"/>
            </a:xfrm>
            <a:prstGeom prst="rect">
              <a:avLst/>
            </a:prstGeom>
          </p:spPr>
        </p:pic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1C1D453C-69D0-B0EA-FF03-3AA975B2D318}"/>
                </a:ext>
              </a:extLst>
            </p:cNvPr>
            <p:cNvCxnSpPr/>
            <p:nvPr/>
          </p:nvCxnSpPr>
          <p:spPr>
            <a:xfrm>
              <a:off x="16866797" y="26445714"/>
              <a:ext cx="896429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4" name="Content Placeholder 3" descr="A collage of images of a person and a plant&#10;&#10;Description automatically generated">
              <a:extLst>
                <a:ext uri="{FF2B5EF4-FFF2-40B4-BE49-F238E27FC236}">
                  <a16:creationId xmlns:a16="http://schemas.microsoft.com/office/drawing/2014/main" id="{95938772-DF8D-BA96-4D86-0D8539DA4CF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42492" t="-1041" r="29112" b="52381"/>
            <a:stretch/>
          </p:blipFill>
          <p:spPr>
            <a:xfrm>
              <a:off x="17955728" y="23571437"/>
              <a:ext cx="3210086" cy="3073787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F1F0794F-9980-E950-B215-9B54280E438F}"/>
              </a:ext>
            </a:extLst>
          </p:cNvPr>
          <p:cNvGrpSpPr/>
          <p:nvPr/>
        </p:nvGrpSpPr>
        <p:grpSpPr>
          <a:xfrm>
            <a:off x="33577222" y="21795771"/>
            <a:ext cx="10013609" cy="2173928"/>
            <a:chOff x="32831428" y="21578587"/>
            <a:chExt cx="10013609" cy="2173928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D94F5FC-27E2-AFD0-4718-079268236C2B}"/>
                </a:ext>
              </a:extLst>
            </p:cNvPr>
            <p:cNvSpPr txBox="1"/>
            <p:nvPr/>
          </p:nvSpPr>
          <p:spPr>
            <a:xfrm>
              <a:off x="32831428" y="21578587"/>
              <a:ext cx="5344772" cy="217392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numCol="1" rtlCol="0">
              <a:spAutoFit/>
            </a:bodyPr>
            <a:lstStyle/>
            <a:p>
              <a:pPr>
                <a:lnSpc>
                  <a:spcPts val="4200"/>
                </a:lnSpc>
                <a:buSzPct val="140000"/>
              </a:pPr>
              <a:r>
                <a:rPr lang="en-US" sz="2000" dirty="0">
                  <a:solidFill>
                    <a:srgbClr val="6B6B6B"/>
                  </a:solidFill>
                  <a:latin typeface="Acumin Pro SemiCondensed" panose="020B0506020202020204" pitchFamily="34" charset="77"/>
                </a:rPr>
                <a:t>*CTs = Condensed Tannins</a:t>
              </a:r>
            </a:p>
            <a:p>
              <a:pPr>
                <a:lnSpc>
                  <a:spcPts val="4200"/>
                </a:lnSpc>
                <a:buSzPct val="140000"/>
              </a:pPr>
              <a:r>
                <a:rPr lang="en-US" sz="2000" i="1" dirty="0" err="1">
                  <a:solidFill>
                    <a:srgbClr val="6B6B6B"/>
                  </a:solidFill>
                  <a:latin typeface="Acumin Pro SemiCondensed"/>
                  <a:ea typeface="+mn-lt"/>
                  <a:cs typeface="+mn-lt"/>
                </a:rPr>
                <a:t>F</a:t>
              </a:r>
              <a:r>
                <a:rPr lang="en-US" sz="2000" baseline="-25000" dirty="0" err="1">
                  <a:solidFill>
                    <a:srgbClr val="6B6B6B"/>
                  </a:solidFill>
                  <a:latin typeface="Acumin Pro SemiCondensed"/>
                  <a:ea typeface="+mn-lt"/>
                  <a:cs typeface="+mn-lt"/>
                </a:rPr>
                <a:t>v</a:t>
              </a:r>
              <a:r>
                <a:rPr lang="en-US" sz="2000" dirty="0">
                  <a:solidFill>
                    <a:srgbClr val="6B6B6B"/>
                  </a:solidFill>
                  <a:latin typeface="Acumin Pro SemiCondensed"/>
                  <a:ea typeface="+mn-lt"/>
                  <a:cs typeface="+mn-lt"/>
                </a:rPr>
                <a:t>/</a:t>
              </a:r>
              <a:r>
                <a:rPr lang="en-US" sz="2000" i="1" dirty="0">
                  <a:solidFill>
                    <a:srgbClr val="6B6B6B"/>
                  </a:solidFill>
                  <a:latin typeface="Acumin Pro SemiCondensed"/>
                  <a:ea typeface="+mn-lt"/>
                  <a:cs typeface="+mn-lt"/>
                </a:rPr>
                <a:t>F</a:t>
              </a:r>
              <a:r>
                <a:rPr lang="en-US" sz="2000" i="1" baseline="-25000" dirty="0">
                  <a:solidFill>
                    <a:srgbClr val="6B6B6B"/>
                  </a:solidFill>
                  <a:latin typeface="Acumin Pro SemiCondensed"/>
                  <a:ea typeface="+mn-lt"/>
                  <a:cs typeface="+mn-lt"/>
                </a:rPr>
                <a:t>m</a:t>
              </a:r>
              <a:r>
                <a:rPr lang="en-US" sz="2000" baseline="-25000" dirty="0">
                  <a:solidFill>
                    <a:srgbClr val="6B6B6B"/>
                  </a:solidFill>
                  <a:latin typeface="Acumin Pro SemiCondensed"/>
                  <a:ea typeface="+mn-lt"/>
                  <a:cs typeface="+mn-lt"/>
                </a:rPr>
                <a:t> </a:t>
              </a:r>
              <a:r>
                <a:rPr lang="en-US" sz="2000" dirty="0">
                  <a:solidFill>
                    <a:srgbClr val="6B6B6B"/>
                  </a:solidFill>
                  <a:latin typeface="Acumin Pro SemiCondensed" panose="020B0506020202020204" pitchFamily="34" charset="77"/>
                </a:rPr>
                <a:t>= Maximum quantum yield of the PSII</a:t>
              </a:r>
            </a:p>
            <a:p>
              <a:pPr>
                <a:lnSpc>
                  <a:spcPts val="4200"/>
                </a:lnSpc>
                <a:buSzPct val="140000"/>
              </a:pPr>
              <a:r>
                <a:rPr lang="en-US" sz="2000" i="1" dirty="0" err="1">
                  <a:solidFill>
                    <a:srgbClr val="6B6B6B"/>
                  </a:solidFill>
                  <a:latin typeface="Acumin Pro SemiCondensed"/>
                  <a:ea typeface="+mn-lt"/>
                  <a:cs typeface="+mn-lt"/>
                </a:rPr>
                <a:t>F</a:t>
              </a:r>
              <a:r>
                <a:rPr lang="en-US" sz="2000" baseline="-25000" dirty="0" err="1">
                  <a:solidFill>
                    <a:srgbClr val="6B6B6B"/>
                  </a:solidFill>
                  <a:latin typeface="Acumin Pro SemiCondensed"/>
                  <a:ea typeface="+mn-lt"/>
                  <a:cs typeface="+mn-lt"/>
                </a:rPr>
                <a:t>v</a:t>
              </a:r>
              <a:r>
                <a:rPr lang="en-US" sz="2000" dirty="0">
                  <a:solidFill>
                    <a:srgbClr val="6B6B6B"/>
                  </a:solidFill>
                  <a:latin typeface="Acumin Pro SemiCondensed"/>
                  <a:ea typeface="+mn-lt"/>
                  <a:cs typeface="+mn-lt"/>
                </a:rPr>
                <a:t>/</a:t>
              </a:r>
              <a:r>
                <a:rPr lang="en-US" sz="2000" i="1" dirty="0" err="1">
                  <a:solidFill>
                    <a:srgbClr val="6B6B6B"/>
                  </a:solidFill>
                  <a:latin typeface="Acumin Pro SemiCondensed"/>
                  <a:ea typeface="+mn-lt"/>
                  <a:cs typeface="+mn-lt"/>
                </a:rPr>
                <a:t>F</a:t>
              </a:r>
              <a:r>
                <a:rPr lang="en-US" sz="2000" baseline="-25000" dirty="0" err="1">
                  <a:solidFill>
                    <a:srgbClr val="6B6B6B"/>
                  </a:solidFill>
                  <a:latin typeface="Acumin Pro SemiCondensed"/>
                  <a:ea typeface="+mn-lt"/>
                  <a:cs typeface="+mn-lt"/>
                </a:rPr>
                <a:t>o</a:t>
              </a:r>
              <a:r>
                <a:rPr lang="en-US" sz="2000" baseline="-25000" dirty="0">
                  <a:solidFill>
                    <a:srgbClr val="6B6B6B"/>
                  </a:solidFill>
                  <a:latin typeface="Acumin Pro SemiCondensed"/>
                  <a:ea typeface="+mn-lt"/>
                  <a:cs typeface="+mn-lt"/>
                </a:rPr>
                <a:t> </a:t>
              </a:r>
              <a:r>
                <a:rPr lang="en-US" sz="2000" dirty="0">
                  <a:solidFill>
                    <a:srgbClr val="6B6B6B"/>
                  </a:solidFill>
                  <a:latin typeface="Acumin Pro SemiCondensed" panose="020B0506020202020204" pitchFamily="34" charset="77"/>
                </a:rPr>
                <a:t>= Maximum primary yield of PSII photochemistry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AF737F7-87FB-399E-2E95-DCCF2CB8B647}"/>
                </a:ext>
              </a:extLst>
            </p:cNvPr>
            <p:cNvSpPr txBox="1"/>
            <p:nvPr/>
          </p:nvSpPr>
          <p:spPr>
            <a:xfrm>
              <a:off x="38176200" y="21602832"/>
              <a:ext cx="4668837" cy="163531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numCol="1" rtlCol="0">
              <a:spAutoFit/>
            </a:bodyPr>
            <a:lstStyle/>
            <a:p>
              <a:pPr>
                <a:lnSpc>
                  <a:spcPts val="4200"/>
                </a:lnSpc>
                <a:buSzPct val="140000"/>
              </a:pPr>
              <a:r>
                <a:rPr lang="en-US" sz="2000" err="1">
                  <a:solidFill>
                    <a:srgbClr val="6B6B6B"/>
                  </a:solidFill>
                  <a:latin typeface="Acumin Pro SemiCondensed"/>
                </a:rPr>
                <a:t>WUE</a:t>
              </a:r>
              <a:r>
                <a:rPr lang="en-US" sz="2000" baseline="-25000" err="1">
                  <a:solidFill>
                    <a:srgbClr val="6B6B6B"/>
                  </a:solidFill>
                  <a:latin typeface="Acumin Pro SemiCondensed"/>
                </a:rPr>
                <a:t>in</a:t>
              </a:r>
              <a:r>
                <a:rPr lang="en-US" sz="2000">
                  <a:solidFill>
                    <a:srgbClr val="6B6B6B"/>
                  </a:solidFill>
                  <a:latin typeface="Acumin Pro SemiCondensed" panose="020B0506020202020204" pitchFamily="34" charset="77"/>
                </a:rPr>
                <a:t> = Intrinsic water-use efficiency</a:t>
              </a:r>
            </a:p>
            <a:p>
              <a:pPr>
                <a:lnSpc>
                  <a:spcPts val="4200"/>
                </a:lnSpc>
                <a:buSzPct val="140000"/>
              </a:pPr>
              <a:r>
                <a:rPr lang="en-US" sz="2000">
                  <a:solidFill>
                    <a:srgbClr val="6B6B6B"/>
                  </a:solidFill>
                  <a:latin typeface="Acumin Pro SemiCondensed" panose="020B0506020202020204" pitchFamily="34" charset="77"/>
                </a:rPr>
                <a:t>PI = Performance Index</a:t>
              </a:r>
            </a:p>
            <a:p>
              <a:pPr>
                <a:lnSpc>
                  <a:spcPts val="4200"/>
                </a:lnSpc>
                <a:buSzPct val="140000"/>
              </a:pPr>
              <a:r>
                <a:rPr lang="en-US" sz="2000">
                  <a:solidFill>
                    <a:srgbClr val="6B6B6B"/>
                  </a:solidFill>
                  <a:latin typeface="Acumin Pro SemiCondensed" panose="020B0506020202020204" pitchFamily="34" charset="77"/>
                </a:rPr>
                <a:t>LWC = Leaf water content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478385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B21473E-394A-27E9-26B2-1FC8D45C3E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884"/>
            <a:ext cx="43891200" cy="4470398"/>
          </a:xfrm>
          <a:prstGeom prst="rect">
            <a:avLst/>
          </a:prstGeom>
        </p:spPr>
      </p:pic>
      <p:sp>
        <p:nvSpPr>
          <p:cNvPr id="53" name="AutoShape 4">
            <a:extLst>
              <a:ext uri="{FF2B5EF4-FFF2-40B4-BE49-F238E27FC236}">
                <a16:creationId xmlns:a16="http://schemas.microsoft.com/office/drawing/2014/main" id="{F49D5DAC-89A8-48A0-9C30-A2134D3A886C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1046163" y="29701712"/>
            <a:ext cx="42022712" cy="256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Freeform 6">
            <a:extLst>
              <a:ext uri="{FF2B5EF4-FFF2-40B4-BE49-F238E27FC236}">
                <a16:creationId xmlns:a16="http://schemas.microsoft.com/office/drawing/2014/main" id="{638604CA-877D-4992-A349-3DB08768AD60}"/>
              </a:ext>
            </a:extLst>
          </p:cNvPr>
          <p:cNvSpPr>
            <a:spLocks/>
          </p:cNvSpPr>
          <p:nvPr/>
        </p:nvSpPr>
        <p:spPr bwMode="auto">
          <a:xfrm>
            <a:off x="1463040" y="29899562"/>
            <a:ext cx="41381997" cy="2087563"/>
          </a:xfrm>
          <a:custGeom>
            <a:avLst/>
            <a:gdLst>
              <a:gd name="T0" fmla="*/ 0 w 43178"/>
              <a:gd name="T1" fmla="*/ 1920 h 1920"/>
              <a:gd name="T2" fmla="*/ 0 w 43178"/>
              <a:gd name="T3" fmla="*/ 1920 h 1920"/>
              <a:gd name="T4" fmla="*/ 43178 w 43178"/>
              <a:gd name="T5" fmla="*/ 1920 h 1920"/>
              <a:gd name="T6" fmla="*/ 43178 w 43178"/>
              <a:gd name="T7" fmla="*/ 0 h 1920"/>
              <a:gd name="T8" fmla="*/ 0 w 43178"/>
              <a:gd name="T9" fmla="*/ 0 h 1920"/>
              <a:gd name="T10" fmla="*/ 0 w 43178"/>
              <a:gd name="T11" fmla="*/ 1920 h 19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3178" h="1920">
                <a:moveTo>
                  <a:pt x="0" y="1920"/>
                </a:moveTo>
                <a:lnTo>
                  <a:pt x="0" y="1920"/>
                </a:lnTo>
                <a:lnTo>
                  <a:pt x="43178" y="1920"/>
                </a:lnTo>
                <a:lnTo>
                  <a:pt x="43178" y="0"/>
                </a:lnTo>
                <a:lnTo>
                  <a:pt x="0" y="0"/>
                </a:lnTo>
                <a:lnTo>
                  <a:pt x="0" y="1920"/>
                </a:lnTo>
                <a:close/>
              </a:path>
            </a:pathLst>
          </a:custGeom>
          <a:solidFill>
            <a:srgbClr val="555960">
              <a:alpha val="92157"/>
            </a:srgb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B642739-C84D-DEAB-6476-ABA161E76C91}"/>
              </a:ext>
            </a:extLst>
          </p:cNvPr>
          <p:cNvSpPr/>
          <p:nvPr/>
        </p:nvSpPr>
        <p:spPr>
          <a:xfrm>
            <a:off x="1463040" y="5139846"/>
            <a:ext cx="9692640" cy="16628654"/>
          </a:xfrm>
          <a:prstGeom prst="rect">
            <a:avLst/>
          </a:prstGeom>
          <a:solidFill>
            <a:srgbClr val="C4BFC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4BFC0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4C15CE5-85D2-96A9-15B3-C1E173E454D7}"/>
              </a:ext>
            </a:extLst>
          </p:cNvPr>
          <p:cNvSpPr/>
          <p:nvPr/>
        </p:nvSpPr>
        <p:spPr>
          <a:xfrm>
            <a:off x="1463040" y="22477748"/>
            <a:ext cx="9692640" cy="6743514"/>
          </a:xfrm>
          <a:prstGeom prst="rect">
            <a:avLst/>
          </a:prstGeom>
          <a:noFill/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01F4BD2-5DE9-B2F2-ACB4-A31FC7E2B65C}"/>
              </a:ext>
            </a:extLst>
          </p:cNvPr>
          <p:cNvCxnSpPr>
            <a:cxnSpLocks/>
          </p:cNvCxnSpPr>
          <p:nvPr/>
        </p:nvCxnSpPr>
        <p:spPr>
          <a:xfrm>
            <a:off x="11863829" y="15718801"/>
            <a:ext cx="9692640" cy="0"/>
          </a:xfrm>
          <a:prstGeom prst="line">
            <a:avLst/>
          </a:prstGeom>
          <a:ln w="142875">
            <a:solidFill>
              <a:srgbClr val="CFB99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B4E94F1-0489-5E3A-F011-837ECDAA14DD}"/>
              </a:ext>
            </a:extLst>
          </p:cNvPr>
          <p:cNvCxnSpPr>
            <a:cxnSpLocks/>
          </p:cNvCxnSpPr>
          <p:nvPr/>
        </p:nvCxnSpPr>
        <p:spPr>
          <a:xfrm>
            <a:off x="11863829" y="18702991"/>
            <a:ext cx="9692640" cy="0"/>
          </a:xfrm>
          <a:prstGeom prst="line">
            <a:avLst/>
          </a:prstGeom>
          <a:ln w="142875">
            <a:solidFill>
              <a:srgbClr val="CFB99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E05C2241-0FED-3D37-B195-CE38D8899296}"/>
              </a:ext>
            </a:extLst>
          </p:cNvPr>
          <p:cNvSpPr txBox="1"/>
          <p:nvPr/>
        </p:nvSpPr>
        <p:spPr>
          <a:xfrm>
            <a:off x="2508969" y="5430525"/>
            <a:ext cx="7832035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500" b="1" i="1" spc="20">
                <a:latin typeface="Acumin Pro ExtraCondensed" panose="020B0508020202020204" pitchFamily="34" charset="77"/>
              </a:rPr>
              <a:t>ABSTRACT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F970AFB-0B49-B074-16B7-72DA9A1A5FC8}"/>
              </a:ext>
            </a:extLst>
          </p:cNvPr>
          <p:cNvSpPr txBox="1"/>
          <p:nvPr/>
        </p:nvSpPr>
        <p:spPr>
          <a:xfrm>
            <a:off x="1980221" y="22991179"/>
            <a:ext cx="7832035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800" b="1" i="1" spc="100">
                <a:solidFill>
                  <a:srgbClr val="CFB98F"/>
                </a:solidFill>
                <a:latin typeface="Acumin Pro ExtraCondensed" panose="020B0508020202020204" pitchFamily="34" charset="77"/>
              </a:rPr>
              <a:t>PRESENTER BIO INFORMATION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0A01C89-5C31-FF93-E1E1-6B7083540CE9}"/>
              </a:ext>
            </a:extLst>
          </p:cNvPr>
          <p:cNvSpPr txBox="1"/>
          <p:nvPr/>
        </p:nvSpPr>
        <p:spPr>
          <a:xfrm>
            <a:off x="2356568" y="7059419"/>
            <a:ext cx="82570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4000">
                <a:latin typeface="Acumin Pro" panose="020B0504020202020204" pitchFamily="34" charset="77"/>
              </a:rPr>
              <a:t>Example font for abstract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EBB1377-5B88-53F9-93A5-A03AE7E5D709}"/>
              </a:ext>
            </a:extLst>
          </p:cNvPr>
          <p:cNvSpPr txBox="1"/>
          <p:nvPr/>
        </p:nvSpPr>
        <p:spPr>
          <a:xfrm>
            <a:off x="11893161" y="17767486"/>
            <a:ext cx="9886531" cy="5440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800"/>
              </a:lnSpc>
            </a:pPr>
            <a:r>
              <a:rPr lang="en-US" sz="2800" i="1">
                <a:latin typeface="Acumin Pro" panose="020B0504020202020204" pitchFamily="34" charset="77"/>
              </a:rPr>
              <a:t>Short caption font for figure or tables.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E9B8A0B-7E83-B5BC-36E8-38509A866820}"/>
              </a:ext>
            </a:extLst>
          </p:cNvPr>
          <p:cNvSpPr txBox="1"/>
          <p:nvPr/>
        </p:nvSpPr>
        <p:spPr>
          <a:xfrm>
            <a:off x="11893163" y="5041114"/>
            <a:ext cx="7832035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200" b="1" i="1">
                <a:latin typeface="Acumin Pro ExtraCondensed" panose="020B0508020202020204" pitchFamily="34" charset="77"/>
              </a:rPr>
              <a:t>SUBHEAD FONT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4B32388-C7CC-695C-482B-A0D37A9B44A4}"/>
              </a:ext>
            </a:extLst>
          </p:cNvPr>
          <p:cNvSpPr txBox="1"/>
          <p:nvPr/>
        </p:nvSpPr>
        <p:spPr>
          <a:xfrm>
            <a:off x="11766885" y="6616365"/>
            <a:ext cx="9886531" cy="813575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300">
                <a:latin typeface="Acumin Pro" panose="020B0504020202020204" pitchFamily="34" charset="77"/>
              </a:rPr>
              <a:t>This is the secondary text which will explain your project.</a:t>
            </a:r>
          </a:p>
          <a:p>
            <a:pPr>
              <a:lnSpc>
                <a:spcPts val="4200"/>
              </a:lnSpc>
            </a:pPr>
            <a:endParaRPr lang="en-US" sz="3300">
              <a:latin typeface="Acumin Pro" panose="020B0504020202020204" pitchFamily="34" charset="77"/>
            </a:endParaRPr>
          </a:p>
          <a:p>
            <a:pPr>
              <a:lnSpc>
                <a:spcPts val="4200"/>
              </a:lnSpc>
            </a:pPr>
            <a:r>
              <a:rPr lang="en-US" sz="3300">
                <a:latin typeface="Acumin Pro" panose="020B0504020202020204" pitchFamily="34" charset="77"/>
              </a:rPr>
              <a:t>Example bullet list 1:</a:t>
            </a:r>
          </a:p>
          <a:p>
            <a:pPr marL="457200" indent="-457200">
              <a:lnSpc>
                <a:spcPts val="4200"/>
              </a:lnSpc>
              <a:buSzPct val="140000"/>
              <a:buFont typeface="Arial" panose="020B0604020202020204" pitchFamily="34" charset="0"/>
              <a:buChar char="•"/>
            </a:pPr>
            <a:r>
              <a:rPr lang="en-US" sz="3200">
                <a:latin typeface="Acumin Pro SemiCondensed" panose="020B0506020202020204" pitchFamily="34" charset="77"/>
              </a:rPr>
              <a:t>Text 1</a:t>
            </a:r>
          </a:p>
          <a:p>
            <a:pPr marL="457200" indent="-457200">
              <a:lnSpc>
                <a:spcPts val="4200"/>
              </a:lnSpc>
              <a:buSzPct val="140000"/>
              <a:buFont typeface="Arial" panose="020B0604020202020204" pitchFamily="34" charset="0"/>
              <a:buChar char="•"/>
            </a:pPr>
            <a:r>
              <a:rPr lang="en-US" sz="3200">
                <a:latin typeface="Acumin Pro SemiCondensed" panose="020B0506020202020204" pitchFamily="34" charset="77"/>
              </a:rPr>
              <a:t>Text 2</a:t>
            </a:r>
          </a:p>
          <a:p>
            <a:pPr marL="457200" indent="-457200">
              <a:lnSpc>
                <a:spcPts val="4200"/>
              </a:lnSpc>
              <a:buSzPct val="140000"/>
              <a:buFont typeface="Arial" panose="020B0604020202020204" pitchFamily="34" charset="0"/>
              <a:buChar char="•"/>
            </a:pPr>
            <a:r>
              <a:rPr lang="en-US" sz="3200">
                <a:latin typeface="Acumin Pro SemiCondensed" panose="020B0506020202020204" pitchFamily="34" charset="77"/>
              </a:rPr>
              <a:t>Text 3</a:t>
            </a:r>
          </a:p>
          <a:p>
            <a:pPr marL="457200" indent="-457200">
              <a:lnSpc>
                <a:spcPts val="4200"/>
              </a:lnSpc>
              <a:buSzPct val="140000"/>
              <a:buFont typeface="Arial" panose="020B0604020202020204" pitchFamily="34" charset="0"/>
              <a:buChar char="•"/>
            </a:pPr>
            <a:r>
              <a:rPr lang="en-US" sz="3200">
                <a:latin typeface="Acumin Pro SemiCondensed" panose="020B0506020202020204" pitchFamily="34" charset="77"/>
              </a:rPr>
              <a:t>Text 4</a:t>
            </a:r>
          </a:p>
          <a:p>
            <a:pPr marL="457200" indent="-457200">
              <a:lnSpc>
                <a:spcPts val="4200"/>
              </a:lnSpc>
              <a:buSzPct val="140000"/>
              <a:buFont typeface="Arial" panose="020B0604020202020204" pitchFamily="34" charset="0"/>
              <a:buChar char="•"/>
            </a:pPr>
            <a:endParaRPr lang="en-US" sz="3200">
              <a:latin typeface="Acumin Pro SemiCondensed" panose="020B0506020202020204" pitchFamily="34" charset="77"/>
            </a:endParaRPr>
          </a:p>
          <a:p>
            <a:pPr>
              <a:lnSpc>
                <a:spcPts val="4200"/>
              </a:lnSpc>
            </a:pPr>
            <a:r>
              <a:rPr lang="en-US" sz="3300">
                <a:latin typeface="Acumin Pro" panose="020B0504020202020204" pitchFamily="34" charset="77"/>
              </a:rPr>
              <a:t>Example bullet list 2:</a:t>
            </a:r>
          </a:p>
          <a:p>
            <a:pPr marL="457200" indent="-457200">
              <a:lnSpc>
                <a:spcPts val="4200"/>
              </a:lnSpc>
              <a:buClr>
                <a:srgbClr val="CFB991"/>
              </a:buClr>
              <a:buSzPct val="140000"/>
              <a:buFont typeface="Arial" panose="020B0604020202020204" pitchFamily="34" charset="0"/>
              <a:buChar char="•"/>
            </a:pPr>
            <a:r>
              <a:rPr lang="en-US" sz="3200">
                <a:latin typeface="Acumin Pro SemiCondensed" panose="020B0506020202020204" pitchFamily="34" charset="77"/>
              </a:rPr>
              <a:t>Text 1</a:t>
            </a:r>
          </a:p>
          <a:p>
            <a:pPr marL="457200" indent="-457200">
              <a:lnSpc>
                <a:spcPts val="4200"/>
              </a:lnSpc>
              <a:buClr>
                <a:srgbClr val="CFB98F"/>
              </a:buClr>
              <a:buSzPct val="140000"/>
              <a:buFont typeface="Arial" panose="020B0604020202020204" pitchFamily="34" charset="0"/>
              <a:buChar char="•"/>
            </a:pPr>
            <a:r>
              <a:rPr lang="en-US" sz="3200">
                <a:latin typeface="Acumin Pro SemiCondensed" panose="020B0506020202020204" pitchFamily="34" charset="77"/>
              </a:rPr>
              <a:t>Text 2</a:t>
            </a:r>
          </a:p>
          <a:p>
            <a:pPr marL="457200" indent="-457200">
              <a:lnSpc>
                <a:spcPts val="4200"/>
              </a:lnSpc>
              <a:buClr>
                <a:srgbClr val="CFB98F"/>
              </a:buClr>
              <a:buSzPct val="140000"/>
              <a:buFont typeface="Arial" panose="020B0604020202020204" pitchFamily="34" charset="0"/>
              <a:buChar char="•"/>
            </a:pPr>
            <a:r>
              <a:rPr lang="en-US" sz="3200">
                <a:latin typeface="Acumin Pro SemiCondensed" panose="020B0506020202020204" pitchFamily="34" charset="77"/>
              </a:rPr>
              <a:t>Text 3</a:t>
            </a:r>
          </a:p>
          <a:p>
            <a:pPr marL="457200" indent="-457200">
              <a:lnSpc>
                <a:spcPts val="4200"/>
              </a:lnSpc>
              <a:buClr>
                <a:srgbClr val="CFB98F"/>
              </a:buClr>
              <a:buSzPct val="140000"/>
              <a:buFont typeface="Arial" panose="020B0604020202020204" pitchFamily="34" charset="0"/>
              <a:buChar char="•"/>
            </a:pPr>
            <a:r>
              <a:rPr lang="en-US" sz="3200">
                <a:latin typeface="Acumin Pro SemiCondensed" panose="020B0506020202020204" pitchFamily="34" charset="77"/>
              </a:rPr>
              <a:t>Text 4</a:t>
            </a:r>
          </a:p>
          <a:p>
            <a:pPr marL="457200" indent="-457200">
              <a:lnSpc>
                <a:spcPts val="4200"/>
              </a:lnSpc>
              <a:buSzPct val="140000"/>
              <a:buFont typeface="Arial" panose="020B0604020202020204" pitchFamily="34" charset="0"/>
              <a:buChar char="•"/>
            </a:pPr>
            <a:endParaRPr lang="en-US" sz="3200">
              <a:latin typeface="Acumin Pro SemiCondensed" panose="020B0506020202020204" pitchFamily="34" charset="7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ED972F1-4811-4859-FFD3-24D071129FDA}"/>
              </a:ext>
            </a:extLst>
          </p:cNvPr>
          <p:cNvSpPr txBox="1"/>
          <p:nvPr/>
        </p:nvSpPr>
        <p:spPr>
          <a:xfrm>
            <a:off x="21674594" y="30231202"/>
            <a:ext cx="1866114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b="1">
                <a:effectLst/>
                <a:latin typeface="Acumin Pro SemiCondensed" panose="020B0506020202020204" pitchFamily="34" charset="77"/>
              </a:defRPr>
            </a:lvl1pPr>
          </a:lstStyle>
          <a:p>
            <a:pPr algn="l" rtl="0" fontAlgn="base"/>
            <a:r>
              <a:rPr lang="en-US" sz="3200">
                <a:solidFill>
                  <a:schemeClr val="bg1"/>
                </a:solidFill>
              </a:rPr>
              <a:t>Acknowledgement</a:t>
            </a:r>
            <a:r>
              <a:rPr lang="en-US" sz="1800" b="1" i="0" u="none" strike="noStrike">
                <a:solidFill>
                  <a:srgbClr val="FFFFFF"/>
                </a:solidFill>
                <a:effectLst/>
                <a:latin typeface="Acumin Pro SemiCondensed" panose="020B0604020202020204" charset="0"/>
              </a:rPr>
              <a:t> </a:t>
            </a:r>
            <a:r>
              <a:rPr lang="en-US" sz="3200">
                <a:solidFill>
                  <a:schemeClr val="bg1"/>
                </a:solidFill>
              </a:rPr>
              <a:t>of funding support: ​</a:t>
            </a:r>
          </a:p>
          <a:p>
            <a:pPr algn="l" rtl="0" fontAlgn="base"/>
            <a:r>
              <a:rPr lang="en-US" sz="3200">
                <a:solidFill>
                  <a:schemeClr val="bg1"/>
                </a:solidFill>
              </a:rPr>
              <a:t>&lt;PERSEUS grant #2023-68012-38992, USDA NIFA&gt; or &lt;EFFICACI grant, #NR233A750004G044, USDA NRCS&gt;  or &lt;Purdue University Institute for Digital Forestry &gt; or &lt;other…&gt;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5FBD87-21D2-89EB-A3A6-87D1A04B88A0}"/>
              </a:ext>
            </a:extLst>
          </p:cNvPr>
          <p:cNvSpPr txBox="1"/>
          <p:nvPr/>
        </p:nvSpPr>
        <p:spPr>
          <a:xfrm>
            <a:off x="10000678" y="1611442"/>
            <a:ext cx="21502841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2000" b="1">
                <a:effectLst/>
                <a:latin typeface="United Sans Cd Hv" pitchFamily="2" charset="77"/>
              </a:rPr>
              <a:t>POSTER TITLE GOES HERE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313F50A-70BF-FEAD-3A27-C562554634A7}"/>
              </a:ext>
            </a:extLst>
          </p:cNvPr>
          <p:cNvSpPr txBox="1"/>
          <p:nvPr/>
        </p:nvSpPr>
        <p:spPr>
          <a:xfrm>
            <a:off x="1911707" y="24088171"/>
            <a:ext cx="5220613" cy="3365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4200"/>
              </a:lnSpc>
              <a:spcAft>
                <a:spcPts val="600"/>
              </a:spcAft>
            </a:pPr>
            <a:r>
              <a:rPr lang="en-US" sz="3500" b="1">
                <a:latin typeface="Acumin Pro" panose="020B0504020202020204" pitchFamily="34" charset="77"/>
              </a:rPr>
              <a:t>Given Family name</a:t>
            </a:r>
          </a:p>
          <a:p>
            <a:pPr marL="457200" indent="-457200">
              <a:lnSpc>
                <a:spcPts val="4200"/>
              </a:lnSpc>
              <a:buSzPct val="140000"/>
              <a:buFont typeface="Arial" panose="020B0604020202020204" pitchFamily="34" charset="0"/>
              <a:buChar char="•"/>
            </a:pPr>
            <a:r>
              <a:rPr lang="en-US" sz="3200">
                <a:effectLst/>
                <a:latin typeface="Acumin Pro SemiCondensed" panose="020B0506020202020204" pitchFamily="34" charset="77"/>
              </a:rPr>
              <a:t>Brief poster presenter bio</a:t>
            </a:r>
          </a:p>
          <a:p>
            <a:pPr marL="457200" indent="-457200">
              <a:lnSpc>
                <a:spcPts val="4200"/>
              </a:lnSpc>
              <a:buSzPct val="140000"/>
              <a:buFont typeface="Arial" panose="020B0604020202020204" pitchFamily="34" charset="0"/>
              <a:buChar char="•"/>
            </a:pPr>
            <a:r>
              <a:rPr lang="en-US" sz="3200">
                <a:latin typeface="Acumin Pro SemiCondensed" panose="020B0506020202020204" pitchFamily="34" charset="77"/>
              </a:rPr>
              <a:t>Include photo</a:t>
            </a:r>
          </a:p>
          <a:p>
            <a:pPr marL="457200" indent="-457200">
              <a:lnSpc>
                <a:spcPts val="4200"/>
              </a:lnSpc>
              <a:buSzPct val="140000"/>
              <a:buFont typeface="Arial" panose="020B0604020202020204" pitchFamily="34" charset="0"/>
              <a:buChar char="•"/>
            </a:pPr>
            <a:r>
              <a:rPr lang="en-US" sz="3200">
                <a:latin typeface="Acumin Pro SemiCondensed" panose="020B0506020202020204" pitchFamily="34" charset="77"/>
              </a:rPr>
              <a:t>Include contact info</a:t>
            </a:r>
          </a:p>
          <a:p>
            <a:pPr marL="457200" indent="-457200">
              <a:lnSpc>
                <a:spcPts val="4200"/>
              </a:lnSpc>
              <a:buSzPct val="140000"/>
              <a:buFont typeface="Arial" panose="020B0604020202020204" pitchFamily="34" charset="0"/>
              <a:buChar char="•"/>
            </a:pPr>
            <a:r>
              <a:rPr lang="en-US" sz="3200">
                <a:latin typeface="Acumin Pro SemiCondensed" panose="020B0506020202020204" pitchFamily="34" charset="77"/>
              </a:rPr>
              <a:t>Include QR code to website if available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9CEF719E-D895-0AA6-A9BE-FC36D74DC10C}"/>
              </a:ext>
            </a:extLst>
          </p:cNvPr>
          <p:cNvSpPr/>
          <p:nvPr/>
        </p:nvSpPr>
        <p:spPr>
          <a:xfrm>
            <a:off x="7540347" y="24252713"/>
            <a:ext cx="3073118" cy="3991272"/>
          </a:xfrm>
          <a:prstGeom prst="rect">
            <a:avLst/>
          </a:prstGeom>
          <a:solidFill>
            <a:srgbClr val="5559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1C8AD6E-330A-C29E-391E-B62808F429DC}"/>
              </a:ext>
            </a:extLst>
          </p:cNvPr>
          <p:cNvSpPr txBox="1"/>
          <p:nvPr/>
        </p:nvSpPr>
        <p:spPr>
          <a:xfrm>
            <a:off x="6891550" y="25603370"/>
            <a:ext cx="437071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000" i="1">
                <a:solidFill>
                  <a:schemeClr val="bg1"/>
                </a:solidFill>
                <a:latin typeface="Acumin Pro SemiCondensed" panose="020B0506020202020204" pitchFamily="34" charset="77"/>
              </a:rPr>
              <a:t>Presenter photo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D853C4C-17B1-42E1-4E58-EDB1A36922F2}"/>
              </a:ext>
            </a:extLst>
          </p:cNvPr>
          <p:cNvSpPr txBox="1"/>
          <p:nvPr/>
        </p:nvSpPr>
        <p:spPr>
          <a:xfrm>
            <a:off x="13740916" y="480681"/>
            <a:ext cx="17762603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7500" b="1">
                <a:solidFill>
                  <a:schemeClr val="bg1"/>
                </a:solidFill>
                <a:effectLst/>
                <a:latin typeface="United Sans Cd Hv" pitchFamily="2" charset="77"/>
              </a:rPr>
              <a:t>INSTITUTE FOR DIGITAL FORESTRY</a:t>
            </a:r>
            <a:endParaRPr lang="en-US" sz="7500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0257B07-B8AC-4DC3-AC9A-EE6CF253EDB7}"/>
              </a:ext>
            </a:extLst>
          </p:cNvPr>
          <p:cNvSpPr txBox="1"/>
          <p:nvPr/>
        </p:nvSpPr>
        <p:spPr>
          <a:xfrm>
            <a:off x="11893163" y="19363629"/>
            <a:ext cx="9886531" cy="5440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800"/>
              </a:lnSpc>
            </a:pPr>
            <a:r>
              <a:rPr lang="en-US" sz="2800">
                <a:latin typeface="Acumin Pro" panose="020B0504020202020204" pitchFamily="34" charset="77"/>
              </a:rPr>
              <a:t>References font.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3A971EE-B636-4396-BFE7-4B5654893398}"/>
              </a:ext>
            </a:extLst>
          </p:cNvPr>
          <p:cNvSpPr txBox="1"/>
          <p:nvPr/>
        </p:nvSpPr>
        <p:spPr>
          <a:xfrm>
            <a:off x="11893162" y="20382252"/>
            <a:ext cx="15538838" cy="27776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300">
                <a:latin typeface="Acumin Pro" panose="020B0504020202020204" pitchFamily="34" charset="77"/>
              </a:rPr>
              <a:t>RGB numbers:</a:t>
            </a:r>
          </a:p>
          <a:p>
            <a:pPr>
              <a:lnSpc>
                <a:spcPts val="4200"/>
              </a:lnSpc>
            </a:pPr>
            <a:r>
              <a:rPr lang="en-US" sz="3300">
                <a:latin typeface="Acumin Pro" panose="020B0504020202020204" pitchFamily="34" charset="77"/>
              </a:rPr>
              <a:t>banner background = Purdue Boilermaker Gold - R-207, G-185, B-145</a:t>
            </a:r>
          </a:p>
          <a:p>
            <a:pPr>
              <a:lnSpc>
                <a:spcPts val="4200"/>
              </a:lnSpc>
            </a:pPr>
            <a:r>
              <a:rPr lang="en-US" sz="3300">
                <a:latin typeface="Acumin Pro" panose="020B0504020202020204" pitchFamily="34" charset="77"/>
              </a:rPr>
              <a:t>“Every Tree” background = Purdue Steel Gray - R-85, G-89, B-96</a:t>
            </a:r>
          </a:p>
          <a:p>
            <a:pPr>
              <a:lnSpc>
                <a:spcPts val="4200"/>
              </a:lnSpc>
            </a:pPr>
            <a:r>
              <a:rPr lang="en-US" sz="3300">
                <a:latin typeface="Acumin Pro" panose="020B0504020202020204" pitchFamily="34" charset="77"/>
              </a:rPr>
              <a:t>Every Tree “Measuring” gold = Purdue Boilermaker Gold - R-207, G-185, B-145</a:t>
            </a:r>
          </a:p>
          <a:p>
            <a:pPr>
              <a:lnSpc>
                <a:spcPts val="4200"/>
              </a:lnSpc>
            </a:pPr>
            <a:r>
              <a:rPr lang="en-US" sz="3300">
                <a:latin typeface="Acumin Pro" panose="020B0504020202020204" pitchFamily="34" charset="77"/>
              </a:rPr>
              <a:t>Abstract background = Purdue Steam Gray – R-196, G-191, B-192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929FA9F-1CAC-4438-8524-9C0F856A539B}"/>
              </a:ext>
            </a:extLst>
          </p:cNvPr>
          <p:cNvSpPr txBox="1"/>
          <p:nvPr/>
        </p:nvSpPr>
        <p:spPr>
          <a:xfrm>
            <a:off x="13740916" y="3180338"/>
            <a:ext cx="17762603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500" b="1">
                <a:solidFill>
                  <a:schemeClr val="bg1"/>
                </a:solidFill>
                <a:effectLst/>
                <a:latin typeface="United Sans Cd Hv" pitchFamily="2" charset="77"/>
              </a:rPr>
              <a:t>Authors </a:t>
            </a:r>
            <a:r>
              <a:rPr lang="en-US" sz="6500" b="1">
                <a:solidFill>
                  <a:schemeClr val="bg1"/>
                </a:solidFill>
                <a:latin typeface="United Sans Cd Hv" pitchFamily="2" charset="77"/>
              </a:rPr>
              <a:t>and c</a:t>
            </a:r>
            <a:r>
              <a:rPr lang="en-US" sz="6500" b="1">
                <a:solidFill>
                  <a:schemeClr val="bg1"/>
                </a:solidFill>
                <a:effectLst/>
                <a:latin typeface="United Sans Cd Hv" pitchFamily="2" charset="77"/>
              </a:rPr>
              <a:t>o-authors </a:t>
            </a:r>
            <a:endParaRPr lang="en-US" sz="6500">
              <a:solidFill>
                <a:schemeClr val="bg1"/>
              </a:solidFill>
            </a:endParaRP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51FBEBBE-E223-4577-B853-5A01E1B57F3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606932" y="26797108"/>
            <a:ext cx="1610507" cy="1920511"/>
          </a:xfrm>
          <a:prstGeom prst="rect">
            <a:avLst/>
          </a:prstGeom>
          <a:noFill/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CD46A334-6C4E-4928-ABC1-AE0BE4695C03}"/>
              </a:ext>
            </a:extLst>
          </p:cNvPr>
          <p:cNvCxnSpPr>
            <a:cxnSpLocks/>
          </p:cNvCxnSpPr>
          <p:nvPr/>
        </p:nvCxnSpPr>
        <p:spPr>
          <a:xfrm>
            <a:off x="11863829" y="16465561"/>
            <a:ext cx="9692640" cy="0"/>
          </a:xfrm>
          <a:prstGeom prst="line">
            <a:avLst/>
          </a:prstGeom>
          <a:ln w="142875">
            <a:solidFill>
              <a:srgbClr val="55596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69E73705-0265-4456-AF40-97D505AF751F}"/>
              </a:ext>
            </a:extLst>
          </p:cNvPr>
          <p:cNvSpPr txBox="1"/>
          <p:nvPr/>
        </p:nvSpPr>
        <p:spPr>
          <a:xfrm>
            <a:off x="11766884" y="14678132"/>
            <a:ext cx="9886531" cy="6232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300">
                <a:latin typeface="Acumin Pro" panose="020B0504020202020204" pitchFamily="34" charset="77"/>
              </a:rPr>
              <a:t>Example of divisions:</a:t>
            </a:r>
            <a:endParaRPr lang="en-US" sz="3200">
              <a:latin typeface="Acumin Pro SemiCondensed" panose="020B0506020202020204" pitchFamily="34" charset="77"/>
            </a:endParaRP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79C277D-FFB0-4577-9003-9D3C32EFCFC2}"/>
              </a:ext>
            </a:extLst>
          </p:cNvPr>
          <p:cNvCxnSpPr>
            <a:cxnSpLocks/>
          </p:cNvCxnSpPr>
          <p:nvPr/>
        </p:nvCxnSpPr>
        <p:spPr>
          <a:xfrm>
            <a:off x="11863829" y="17238447"/>
            <a:ext cx="9692640" cy="0"/>
          </a:xfrm>
          <a:prstGeom prst="line">
            <a:avLst/>
          </a:prstGeom>
          <a:ln w="142875">
            <a:solidFill>
              <a:srgbClr val="00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43B75699-343E-42D3-A664-6AACA9750BDE}"/>
              </a:ext>
            </a:extLst>
          </p:cNvPr>
          <p:cNvSpPr txBox="1"/>
          <p:nvPr/>
        </p:nvSpPr>
        <p:spPr>
          <a:xfrm>
            <a:off x="22044876" y="15420809"/>
            <a:ext cx="9458643" cy="5983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300">
                <a:latin typeface="Acumin Pro" panose="020B0504020202020204" pitchFamily="34" charset="77"/>
              </a:rPr>
              <a:t>Purdue Boilermaker Gold - R-207, G-185, B-145</a:t>
            </a:r>
            <a:endParaRPr lang="en-US" sz="3200">
              <a:latin typeface="Acumin Pro SemiCondensed" panose="020B0506020202020204" pitchFamily="34" charset="7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758BE06-9E23-41A8-B26E-EF20A61AEB99}"/>
              </a:ext>
            </a:extLst>
          </p:cNvPr>
          <p:cNvSpPr txBox="1"/>
          <p:nvPr/>
        </p:nvSpPr>
        <p:spPr>
          <a:xfrm>
            <a:off x="22044876" y="17003621"/>
            <a:ext cx="7063874" cy="5983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300">
                <a:latin typeface="Acumin Pro" panose="020B0504020202020204" pitchFamily="34" charset="77"/>
              </a:rPr>
              <a:t>Purdue Black </a:t>
            </a:r>
            <a:r>
              <a:rPr lang="en-US" sz="3200">
                <a:latin typeface="Acumin Pro" panose="020B0504020202020204" pitchFamily="34" charset="77"/>
              </a:rPr>
              <a:t>- R-00, G-00, B-00</a:t>
            </a:r>
            <a:endParaRPr lang="en-US" sz="3200">
              <a:latin typeface="Acumin Pro SemiCondensed" panose="020B0506020202020204" pitchFamily="34" charset="7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242C4A9-D782-0408-E1AF-935CED207265}"/>
              </a:ext>
            </a:extLst>
          </p:cNvPr>
          <p:cNvSpPr txBox="1"/>
          <p:nvPr/>
        </p:nvSpPr>
        <p:spPr>
          <a:xfrm>
            <a:off x="22044876" y="16223449"/>
            <a:ext cx="8777356" cy="5983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300">
                <a:latin typeface="Acumin Pro" panose="020B0504020202020204" pitchFamily="34" charset="77"/>
              </a:rPr>
              <a:t>Purdue Steel Gray - R-85, G-89, B-96</a:t>
            </a:r>
            <a:endParaRPr lang="en-US" sz="3200">
              <a:latin typeface="Acumin Pro SemiCondensed" panose="020B0506020202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3844167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D5106C4B-0DFB-9652-C4F1-3F97A21757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06819" y="3238358"/>
            <a:ext cx="44248742" cy="26387092"/>
          </a:xfrm>
          <a:prstGeom prst="rect">
            <a:avLst/>
          </a:prstGeom>
        </p:spPr>
      </p:pic>
      <p:pic>
        <p:nvPicPr>
          <p:cNvPr id="2" name="Picture 1" descr="A screenshot of a game&#10;&#10;Description automatically generated">
            <a:extLst>
              <a:ext uri="{FF2B5EF4-FFF2-40B4-BE49-F238E27FC236}">
                <a16:creationId xmlns:a16="http://schemas.microsoft.com/office/drawing/2014/main" id="{7F74604C-25DB-E2A0-6A1A-2CFD603B3A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12894" y="1838681"/>
            <a:ext cx="6086475" cy="7077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4832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9442AC-BCFF-086F-FDC9-5C6A290DA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A collage of images of a person and a plant&#10;&#10;Description automatically generated">
            <a:extLst>
              <a:ext uri="{FF2B5EF4-FFF2-40B4-BE49-F238E27FC236}">
                <a16:creationId xmlns:a16="http://schemas.microsoft.com/office/drawing/2014/main" id="{922B7AD1-5726-B969-C2CE-961A70C9C0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318572" y="8132972"/>
            <a:ext cx="22726650" cy="13630275"/>
          </a:xfrm>
        </p:spPr>
      </p:pic>
      <p:pic>
        <p:nvPicPr>
          <p:cNvPr id="6" name="Content Placeholder 3" descr="A collage of images of a person and a plant&#10;&#10;Description automatically generated">
            <a:extLst>
              <a:ext uri="{FF2B5EF4-FFF2-40B4-BE49-F238E27FC236}">
                <a16:creationId xmlns:a16="http://schemas.microsoft.com/office/drawing/2014/main" id="{542BC3C4-8161-5A39-4C3C-2ACE4728E8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788" b="52400"/>
          <a:stretch/>
        </p:blipFill>
        <p:spPr>
          <a:xfrm>
            <a:off x="22744706" y="23216058"/>
            <a:ext cx="13002281" cy="6487959"/>
          </a:xfrm>
          <a:prstGeom prst="rect">
            <a:avLst/>
          </a:prstGeom>
        </p:spPr>
      </p:pic>
      <p:pic>
        <p:nvPicPr>
          <p:cNvPr id="7" name="Content Placeholder 3" descr="A collage of images of a person and a plant&#10;&#10;Description automatically generated">
            <a:extLst>
              <a:ext uri="{FF2B5EF4-FFF2-40B4-BE49-F238E27FC236}">
                <a16:creationId xmlns:a16="http://schemas.microsoft.com/office/drawing/2014/main" id="{252370B1-52EC-FD08-B7A9-43DA7158CB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9775" b="52400"/>
          <a:stretch/>
        </p:blipFill>
        <p:spPr>
          <a:xfrm>
            <a:off x="15156551" y="23216058"/>
            <a:ext cx="6869108" cy="6487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0454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f83b5423-f8e8-4ac6-8edd-42f3a1bfe70e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43D8DDF0BF8F541A234F17A59DF319A" ma:contentTypeVersion="7" ma:contentTypeDescription="Create a new document." ma:contentTypeScope="" ma:versionID="71799ff55c77b263ba2234f9d89c6481">
  <xsd:schema xmlns:xsd="http://www.w3.org/2001/XMLSchema" xmlns:xs="http://www.w3.org/2001/XMLSchema" xmlns:p="http://schemas.microsoft.com/office/2006/metadata/properties" xmlns:ns3="f83b5423-f8e8-4ac6-8edd-42f3a1bfe70e" xmlns:ns4="8273e8f1-4d62-42fd-a35e-ef63adcac474" targetNamespace="http://schemas.microsoft.com/office/2006/metadata/properties" ma:root="true" ma:fieldsID="f77ae0f8fd4ed7251a43c5ed81bcf333" ns3:_="" ns4:_="">
    <xsd:import namespace="f83b5423-f8e8-4ac6-8edd-42f3a1bfe70e"/>
    <xsd:import namespace="8273e8f1-4d62-42fd-a35e-ef63adcac474"/>
    <xsd:element name="properties">
      <xsd:complexType>
        <xsd:sequence>
          <xsd:element name="documentManagement">
            <xsd:complexType>
              <xsd:all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Metadata" minOccurs="0"/>
                <xsd:element ref="ns3:MediaServiceFastMetadata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3b5423-f8e8-4ac6-8edd-42f3a1bfe70e" elementFormDefault="qualified">
    <xsd:import namespace="http://schemas.microsoft.com/office/2006/documentManagement/types"/>
    <xsd:import namespace="http://schemas.microsoft.com/office/infopath/2007/PartnerControls"/>
    <xsd:element name="_activity" ma:index="8" nillable="true" ma:displayName="_activity" ma:hidden="true" ma:internalName="_activity">
      <xsd:simpleType>
        <xsd:restriction base="dms:Note"/>
      </xsd:simple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273e8f1-4d62-42fd-a35e-ef63adcac474" elementFormDefault="qualified">
    <xsd:import namespace="http://schemas.microsoft.com/office/2006/documentManagement/types"/>
    <xsd:import namespace="http://schemas.microsoft.com/office/infopath/2007/PartnerControls"/>
    <xsd:element name="SharedWithUsers" ma:index="9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1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48C7B0B-C904-4E20-9781-52C5CDCCB3CF}">
  <ds:schemaRefs>
    <ds:schemaRef ds:uri="8273e8f1-4d62-42fd-a35e-ef63adcac474"/>
    <ds:schemaRef ds:uri="f83b5423-f8e8-4ac6-8edd-42f3a1bfe70e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D1C3F42B-F90D-4C2F-8BCC-61923791F18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DD8592B-6E6F-4400-B296-C408DCAE42CC}">
  <ds:schemaRefs>
    <ds:schemaRef ds:uri="8273e8f1-4d62-42fd-a35e-ef63adcac474"/>
    <ds:schemaRef ds:uri="f83b5423-f8e8-4ac6-8edd-42f3a1bfe70e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idif_poster_template</Template>
  <TotalTime>14</TotalTime>
  <Words>1052</Words>
  <Application>Microsoft Office PowerPoint</Application>
  <PresentationFormat>Custom</PresentationFormat>
  <Paragraphs>100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1" baseType="lpstr">
      <vt:lpstr>Acumin Pro SemiCondensed</vt:lpstr>
      <vt:lpstr>United Sans Cd Hv</vt:lpstr>
      <vt:lpstr>Calibri</vt:lpstr>
      <vt:lpstr>Arial</vt:lpstr>
      <vt:lpstr>Acumin Pro</vt:lpstr>
      <vt:lpstr>Acumin Pro ExtraCondensed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Aditya Tiwari</dc:creator>
  <cp:lastModifiedBy>John Couture</cp:lastModifiedBy>
  <cp:revision>7</cp:revision>
  <dcterms:created xsi:type="dcterms:W3CDTF">2024-07-17T00:13:21Z</dcterms:created>
  <dcterms:modified xsi:type="dcterms:W3CDTF">2024-07-30T00:08:14Z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4044bd30-2ed7-4c9d-9d12-46200872a97b_Enabled">
    <vt:lpwstr>true</vt:lpwstr>
  </property>
  <property fmtid="{D5CDD505-2E9C-101B-9397-08002B2CF9AE}" pid="3" name="MSIP_Label_4044bd30-2ed7-4c9d-9d12-46200872a97b_SetDate">
    <vt:lpwstr>2024-06-03T18:46:20Z</vt:lpwstr>
  </property>
  <property fmtid="{D5CDD505-2E9C-101B-9397-08002B2CF9AE}" pid="4" name="MSIP_Label_4044bd30-2ed7-4c9d-9d12-46200872a97b_Method">
    <vt:lpwstr>Standard</vt:lpwstr>
  </property>
  <property fmtid="{D5CDD505-2E9C-101B-9397-08002B2CF9AE}" pid="5" name="MSIP_Label_4044bd30-2ed7-4c9d-9d12-46200872a97b_Name">
    <vt:lpwstr>defa4170-0d19-0005-0004-bc88714345d2</vt:lpwstr>
  </property>
  <property fmtid="{D5CDD505-2E9C-101B-9397-08002B2CF9AE}" pid="6" name="MSIP_Label_4044bd30-2ed7-4c9d-9d12-46200872a97b_SiteId">
    <vt:lpwstr>4130bd39-7c53-419c-b1e5-8758d6d63f21</vt:lpwstr>
  </property>
  <property fmtid="{D5CDD505-2E9C-101B-9397-08002B2CF9AE}" pid="7" name="MSIP_Label_4044bd30-2ed7-4c9d-9d12-46200872a97b_ActionId">
    <vt:lpwstr>07e4834b-3d95-4abe-938e-d7ac3f4dd8ac</vt:lpwstr>
  </property>
  <property fmtid="{D5CDD505-2E9C-101B-9397-08002B2CF9AE}" pid="8" name="MSIP_Label_4044bd30-2ed7-4c9d-9d12-46200872a97b_ContentBits">
    <vt:lpwstr>0</vt:lpwstr>
  </property>
  <property fmtid="{D5CDD505-2E9C-101B-9397-08002B2CF9AE}" pid="9" name="ContentTypeId">
    <vt:lpwstr>0x010100C43D8DDF0BF8F541A234F17A59DF319A</vt:lpwstr>
  </property>
</Properties>
</file>